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297" r:id="rId10"/>
    <p:sldId id="272" r:id="rId11"/>
    <p:sldId id="286" r:id="rId12"/>
    <p:sldId id="285" r:id="rId13"/>
    <p:sldId id="287" r:id="rId14"/>
    <p:sldId id="288" r:id="rId15"/>
    <p:sldId id="295" r:id="rId16"/>
    <p:sldId id="284" r:id="rId17"/>
    <p:sldId id="292" r:id="rId18"/>
    <p:sldId id="296" r:id="rId19"/>
    <p:sldId id="308" r:id="rId20"/>
    <p:sldId id="30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258E87-E2A2-4389-9EB0-45C4B52B0899}">
          <p14:sldIdLst>
            <p14:sldId id="307"/>
            <p14:sldId id="298"/>
            <p14:sldId id="299"/>
            <p14:sldId id="300"/>
            <p14:sldId id="301"/>
            <p14:sldId id="302"/>
            <p14:sldId id="303"/>
            <p14:sldId id="304"/>
            <p14:sldId id="297"/>
            <p14:sldId id="272"/>
            <p14:sldId id="286"/>
            <p14:sldId id="285"/>
            <p14:sldId id="287"/>
            <p14:sldId id="288"/>
            <p14:sldId id="295"/>
            <p14:sldId id="284"/>
            <p14:sldId id="292"/>
            <p14:sldId id="296"/>
            <p14:sldId id="308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A21"/>
    <a:srgbClr val="7F8EAB"/>
    <a:srgbClr val="D7D5DA"/>
    <a:srgbClr val="4E98E4"/>
    <a:srgbClr val="4B92DB"/>
    <a:srgbClr val="008000"/>
    <a:srgbClr val="DBDBDC"/>
    <a:srgbClr val="001C57"/>
    <a:srgbClr val="727272"/>
    <a:srgbClr val="0CA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5" autoAdjust="0"/>
    <p:restoredTop sz="86475"/>
  </p:normalViewPr>
  <p:slideViewPr>
    <p:cSldViewPr snapToGrid="0">
      <p:cViewPr varScale="1">
        <p:scale>
          <a:sx n="71" d="100"/>
          <a:sy n="71" d="100"/>
        </p:scale>
        <p:origin x="77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dialog.egov.kz/" TargetMode="External"/><Relationship Id="rId2" Type="http://schemas.openxmlformats.org/officeDocument/2006/relationships/hyperlink" Target="https://data.egov.kz/" TargetMode="External"/><Relationship Id="rId1" Type="http://schemas.openxmlformats.org/officeDocument/2006/relationships/hyperlink" Target="https://open.gov.kz/" TargetMode="External"/><Relationship Id="rId6" Type="http://schemas.openxmlformats.org/officeDocument/2006/relationships/hyperlink" Target="https://evaluation.egov.kz/" TargetMode="External"/><Relationship Id="rId5" Type="http://schemas.openxmlformats.org/officeDocument/2006/relationships/hyperlink" Target="https://legalacts.egov.kz/" TargetMode="External"/><Relationship Id="rId4" Type="http://schemas.openxmlformats.org/officeDocument/2006/relationships/hyperlink" Target="https://budget.egov.kz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D0367-C242-4AE0-8064-CD6A09298138}" type="doc">
      <dgm:prSet loTypeId="urn:microsoft.com/office/officeart/2005/8/layout/radial6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95EBE99-36C8-4BBD-9F06-A97919D66B22}">
      <dgm:prSet phldrT="[Текст]" custT="1"/>
      <dgm:spPr/>
      <dgm:t>
        <a:bodyPr/>
        <a:lstStyle/>
        <a:p>
          <a:r>
            <a:rPr lang="kk-KZ" sz="1400" b="1" dirty="0" smtClean="0">
              <a:solidFill>
                <a:srgbClr val="003300"/>
              </a:solidFill>
              <a:latin typeface="Palatino Linotype" panose="02040502050505030304" pitchFamily="18" charset="0"/>
            </a:rPr>
            <a:t>электронный портал </a:t>
          </a:r>
          <a:r>
            <a:rPr lang="kk-KZ" sz="2400" b="1" dirty="0" smtClean="0">
              <a:solidFill>
                <a:srgbClr val="003300"/>
              </a:solidFill>
              <a:latin typeface="Palatino Linotype" panose="02040502050505030304" pitchFamily="18" charset="0"/>
            </a:rPr>
            <a:t>ОТКРЫТОЕ </a:t>
          </a:r>
          <a:r>
            <a:rPr lang="kk-KZ" sz="1600" b="1" dirty="0" smtClean="0">
              <a:solidFill>
                <a:srgbClr val="003300"/>
              </a:solidFill>
              <a:latin typeface="Palatino Linotype" panose="02040502050505030304" pitchFamily="18" charset="0"/>
            </a:rPr>
            <a:t>ПРАВИТЕЛЬСТВО </a:t>
          </a:r>
          <a:r>
            <a:rPr lang="en-US" sz="1400" b="1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1"/>
            </a:rPr>
            <a:t>https://open.gov.kz/</a:t>
          </a:r>
          <a:endParaRPr lang="ru-RU" sz="1400" dirty="0">
            <a:solidFill>
              <a:srgbClr val="003300"/>
            </a:solidFill>
          </a:endParaRPr>
        </a:p>
      </dgm:t>
    </dgm:pt>
    <dgm:pt modelId="{E5653D95-6C5F-44B3-9D8C-9D6D66DB515C}" type="parTrans" cxnId="{508059C1-E4E0-445E-B972-13A09C960DC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CA0731AD-3693-428D-ACA6-5248DEA4E135}" type="sibTrans" cxnId="{508059C1-E4E0-445E-B972-13A09C960DC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A9CB87D6-9140-42AF-AED5-78AF18F331AB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3300"/>
              </a:solidFill>
              <a:latin typeface="Palatino Linotype" panose="02040502050505030304" pitchFamily="18" charset="0"/>
            </a:rPr>
            <a:t>ОТКРЫТЫЕ ДАННЫЕ</a:t>
          </a:r>
        </a:p>
        <a:p>
          <a:r>
            <a:rPr lang="en-US" sz="900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2"/>
            </a:rPr>
            <a:t>https://data.egov.kz/</a:t>
          </a:r>
          <a:endParaRPr lang="ru-RU" sz="900" dirty="0">
            <a:solidFill>
              <a:srgbClr val="003300"/>
            </a:solidFill>
            <a:latin typeface="Palatino Linotype" panose="02040502050505030304" pitchFamily="18" charset="0"/>
          </a:endParaRPr>
        </a:p>
      </dgm:t>
    </dgm:pt>
    <dgm:pt modelId="{70D030D9-C363-4F7E-BF37-2F686DF50968}" type="parTrans" cxnId="{0EA73DAF-0D52-42BB-A23A-2F5E08656BCF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019A5B55-BB3C-4162-897F-D30B914F8722}" type="sibTrans" cxnId="{0EA73DAF-0D52-42BB-A23A-2F5E08656BCF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7F333300-5FFA-44D2-A1EE-10128FF90016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3300"/>
              </a:solidFill>
              <a:latin typeface="Palatino Linotype" panose="02040502050505030304" pitchFamily="18" charset="0"/>
            </a:rPr>
            <a:t>ОТКРЫТЫЙ ДИАЛОГ</a:t>
          </a:r>
        </a:p>
        <a:p>
          <a:r>
            <a:rPr lang="en-US" sz="900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3"/>
            </a:rPr>
            <a:t>https://dialog.egov.kz</a:t>
          </a:r>
          <a:endParaRPr lang="ru-RU" sz="900" dirty="0">
            <a:solidFill>
              <a:srgbClr val="003300"/>
            </a:solidFill>
            <a:latin typeface="Palatino Linotype" panose="02040502050505030304" pitchFamily="18" charset="0"/>
          </a:endParaRPr>
        </a:p>
      </dgm:t>
    </dgm:pt>
    <dgm:pt modelId="{5F3F68C1-3A04-4636-A86A-2726A9643588}" type="parTrans" cxnId="{DD02A911-AA50-4C64-96BF-6253C5BBFD2A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1675A572-7B7A-4608-B268-060093E344A3}" type="sibTrans" cxnId="{DD02A911-AA50-4C64-96BF-6253C5BBFD2A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02BF1552-201D-4080-8E71-E5EC59A5535C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3300"/>
              </a:solidFill>
              <a:latin typeface="Palatino Linotype" panose="02040502050505030304" pitchFamily="18" charset="0"/>
            </a:rPr>
            <a:t>ОТКРЫТЫЕ БЮДЖЕТЫ</a:t>
          </a:r>
        </a:p>
        <a:p>
          <a:r>
            <a:rPr lang="en-US" sz="800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4"/>
            </a:rPr>
            <a:t>https://budget.egov.kz/</a:t>
          </a:r>
          <a:endParaRPr lang="ru-RU" sz="800" dirty="0">
            <a:solidFill>
              <a:srgbClr val="003300"/>
            </a:solidFill>
            <a:latin typeface="Palatino Linotype" panose="02040502050505030304" pitchFamily="18" charset="0"/>
          </a:endParaRPr>
        </a:p>
      </dgm:t>
    </dgm:pt>
    <dgm:pt modelId="{3D3ECAA1-5884-42B0-B877-CC8FC65050BD}" type="parTrans" cxnId="{A24ADC97-0303-42F1-9173-CE88B493FAE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CC5E18B6-BC40-4143-9A4D-C5BD081CF316}" type="sibTrans" cxnId="{A24ADC97-0303-42F1-9173-CE88B493FAE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91830EE2-5992-4293-8699-D32DD167A8B2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3300"/>
              </a:solidFill>
              <a:latin typeface="Palatino Linotype" panose="02040502050505030304" pitchFamily="18" charset="0"/>
            </a:rPr>
            <a:t>ОТКРЫТЫЕ НПА</a:t>
          </a:r>
        </a:p>
        <a:p>
          <a:r>
            <a:rPr lang="en-US" sz="800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5"/>
            </a:rPr>
            <a:t>https://legalacts.egov.kz</a:t>
          </a:r>
          <a:endParaRPr lang="ru-RU" sz="800" dirty="0">
            <a:solidFill>
              <a:srgbClr val="003300"/>
            </a:solidFill>
            <a:latin typeface="Palatino Linotype" panose="02040502050505030304" pitchFamily="18" charset="0"/>
          </a:endParaRPr>
        </a:p>
      </dgm:t>
    </dgm:pt>
    <dgm:pt modelId="{50619F47-9DED-423E-B39A-43A935BC12CF}" type="parTrans" cxnId="{EFA2C36B-626A-4BDE-AF3C-1D92C49216D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01787C5E-4574-4633-8A12-BDD420A2E87B}" type="sibTrans" cxnId="{EFA2C36B-626A-4BDE-AF3C-1D92C49216D3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02F55D5D-4CAA-40F1-B046-EFBC9E63CBCA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3300"/>
              </a:solidFill>
              <a:latin typeface="Palatino Linotype" panose="02040502050505030304" pitchFamily="18" charset="0"/>
            </a:rPr>
            <a:t>ОЦЕНКА </a:t>
          </a:r>
          <a:r>
            <a:rPr lang="kk-KZ" sz="900" dirty="0" smtClean="0">
              <a:solidFill>
                <a:srgbClr val="003300"/>
              </a:solidFill>
              <a:latin typeface="Palatino Linotype" panose="02040502050505030304" pitchFamily="18" charset="0"/>
            </a:rPr>
            <a:t>ЭФФЕКТИВНОСТИ</a:t>
          </a:r>
        </a:p>
        <a:p>
          <a:r>
            <a:rPr lang="en-US" sz="700" dirty="0" smtClean="0">
              <a:solidFill>
                <a:srgbClr val="003300"/>
              </a:solidFill>
              <a:latin typeface="Palatino Linotype" panose="02040502050505030304" pitchFamily="18" charset="0"/>
              <a:hlinkClick xmlns:r="http://schemas.openxmlformats.org/officeDocument/2006/relationships" r:id="rId6"/>
            </a:rPr>
            <a:t>https://evaluation.egov.kz/</a:t>
          </a:r>
          <a:endParaRPr lang="ru-RU" sz="700" dirty="0">
            <a:solidFill>
              <a:srgbClr val="003300"/>
            </a:solidFill>
            <a:latin typeface="Palatino Linotype" panose="02040502050505030304" pitchFamily="18" charset="0"/>
          </a:endParaRPr>
        </a:p>
      </dgm:t>
    </dgm:pt>
    <dgm:pt modelId="{7D9C6DFD-00CE-4B96-B5DB-F59B086012AF}" type="parTrans" cxnId="{AFF6CC63-DE2D-459B-80F6-445057113F5B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9BA5CADC-58E9-499D-9F68-2EF252B336C7}" type="sibTrans" cxnId="{AFF6CC63-DE2D-459B-80F6-445057113F5B}">
      <dgm:prSet/>
      <dgm:spPr/>
      <dgm:t>
        <a:bodyPr/>
        <a:lstStyle/>
        <a:p>
          <a:endParaRPr lang="ru-RU">
            <a:solidFill>
              <a:srgbClr val="008100"/>
            </a:solidFill>
          </a:endParaRPr>
        </a:p>
      </dgm:t>
    </dgm:pt>
    <dgm:pt modelId="{718A41C6-DF6C-49DC-BBA3-52632AF3F781}" type="pres">
      <dgm:prSet presAssocID="{502D0367-C242-4AE0-8064-CD6A092981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E995DD-A268-408D-B6F6-C97F4CA9C99F}" type="pres">
      <dgm:prSet presAssocID="{395EBE99-36C8-4BBD-9F06-A97919D66B22}" presName="centerShape" presStyleLbl="node0" presStyleIdx="0" presStyleCnt="1" custScaleX="130073" custScaleY="127362"/>
      <dgm:spPr/>
      <dgm:t>
        <a:bodyPr/>
        <a:lstStyle/>
        <a:p>
          <a:endParaRPr lang="ru-RU"/>
        </a:p>
      </dgm:t>
    </dgm:pt>
    <dgm:pt modelId="{C49BA679-E334-46CB-807E-594919E93D10}" type="pres">
      <dgm:prSet presAssocID="{A9CB87D6-9140-42AF-AED5-78AF18F331AB}" presName="node" presStyleLbl="node1" presStyleIdx="0" presStyleCnt="5" custScaleX="106600" custScaleY="10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55A1B-11AE-48EC-944D-816DD258A6FC}" type="pres">
      <dgm:prSet presAssocID="{A9CB87D6-9140-42AF-AED5-78AF18F331AB}" presName="dummy" presStyleCnt="0"/>
      <dgm:spPr/>
    </dgm:pt>
    <dgm:pt modelId="{7F70FE4A-1FF7-4EE5-A4EC-C95DC7CD3906}" type="pres">
      <dgm:prSet presAssocID="{019A5B55-BB3C-4162-897F-D30B914F8722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18DF0AF-FE38-487B-BE28-1A6A87604FEE}" type="pres">
      <dgm:prSet presAssocID="{7F333300-5FFA-44D2-A1EE-10128FF90016}" presName="node" presStyleLbl="node1" presStyleIdx="1" presStyleCnt="5" custScaleX="106600" custScaleY="10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30377-2CA4-486C-A7B0-414533BDD793}" type="pres">
      <dgm:prSet presAssocID="{7F333300-5FFA-44D2-A1EE-10128FF90016}" presName="dummy" presStyleCnt="0"/>
      <dgm:spPr/>
    </dgm:pt>
    <dgm:pt modelId="{98C97865-63DE-419E-8657-98BA9FA9E363}" type="pres">
      <dgm:prSet presAssocID="{1675A572-7B7A-4608-B268-060093E344A3}" presName="sibTrans" presStyleLbl="sibTrans2D1" presStyleIdx="1" presStyleCnt="5"/>
      <dgm:spPr/>
      <dgm:t>
        <a:bodyPr/>
        <a:lstStyle/>
        <a:p>
          <a:endParaRPr lang="ru-RU"/>
        </a:p>
      </dgm:t>
    </dgm:pt>
    <dgm:pt modelId="{D4392490-00A5-43DA-81EE-37C6595941AC}" type="pres">
      <dgm:prSet presAssocID="{02BF1552-201D-4080-8E71-E5EC59A5535C}" presName="node" presStyleLbl="node1" presStyleIdx="2" presStyleCnt="5" custScaleX="106600" custScaleY="10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A9033-CF3E-4E60-B147-49DFE76A834D}" type="pres">
      <dgm:prSet presAssocID="{02BF1552-201D-4080-8E71-E5EC59A5535C}" presName="dummy" presStyleCnt="0"/>
      <dgm:spPr/>
    </dgm:pt>
    <dgm:pt modelId="{3140B2E7-0283-4A24-9842-A90C8F28732D}" type="pres">
      <dgm:prSet presAssocID="{CC5E18B6-BC40-4143-9A4D-C5BD081CF31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0221679B-15BF-40B4-94DB-2EE9D450F5EB}" type="pres">
      <dgm:prSet presAssocID="{91830EE2-5992-4293-8699-D32DD167A8B2}" presName="node" presStyleLbl="node1" presStyleIdx="3" presStyleCnt="5" custScaleX="106600" custScaleY="10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8F477-DE9E-46EF-AA5C-49C22CC2E290}" type="pres">
      <dgm:prSet presAssocID="{91830EE2-5992-4293-8699-D32DD167A8B2}" presName="dummy" presStyleCnt="0"/>
      <dgm:spPr/>
    </dgm:pt>
    <dgm:pt modelId="{EB089840-AC58-4125-8832-C4BD9BD7E106}" type="pres">
      <dgm:prSet presAssocID="{01787C5E-4574-4633-8A12-BDD420A2E87B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5930D2D-9F05-41BE-B51F-DA7BDC4D0375}" type="pres">
      <dgm:prSet presAssocID="{02F55D5D-4CAA-40F1-B046-EFBC9E63CBCA}" presName="node" presStyleLbl="node1" presStyleIdx="4" presStyleCnt="5" custScaleX="106600" custScaleY="106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365B3-80B6-4E7D-86A4-5432494C0C49}" type="pres">
      <dgm:prSet presAssocID="{02F55D5D-4CAA-40F1-B046-EFBC9E63CBCA}" presName="dummy" presStyleCnt="0"/>
      <dgm:spPr/>
    </dgm:pt>
    <dgm:pt modelId="{2F0A52DD-1694-406E-9D90-D91BE20D9E2C}" type="pres">
      <dgm:prSet presAssocID="{9BA5CADC-58E9-499D-9F68-2EF252B336C7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FA2C36B-626A-4BDE-AF3C-1D92C49216D3}" srcId="{395EBE99-36C8-4BBD-9F06-A97919D66B22}" destId="{91830EE2-5992-4293-8699-D32DD167A8B2}" srcOrd="3" destOrd="0" parTransId="{50619F47-9DED-423E-B39A-43A935BC12CF}" sibTransId="{01787C5E-4574-4633-8A12-BDD420A2E87B}"/>
    <dgm:cxn modelId="{A24ADC97-0303-42F1-9173-CE88B493FAE3}" srcId="{395EBE99-36C8-4BBD-9F06-A97919D66B22}" destId="{02BF1552-201D-4080-8E71-E5EC59A5535C}" srcOrd="2" destOrd="0" parTransId="{3D3ECAA1-5884-42B0-B877-CC8FC65050BD}" sibTransId="{CC5E18B6-BC40-4143-9A4D-C5BD081CF316}"/>
    <dgm:cxn modelId="{6F511D40-5D59-412E-B27A-7B48DD86BA98}" type="presOf" srcId="{395EBE99-36C8-4BBD-9F06-A97919D66B22}" destId="{E0E995DD-A268-408D-B6F6-C97F4CA9C99F}" srcOrd="0" destOrd="0" presId="urn:microsoft.com/office/officeart/2005/8/layout/radial6"/>
    <dgm:cxn modelId="{077C62BF-BF96-46CC-852C-B943B1E63127}" type="presOf" srcId="{91830EE2-5992-4293-8699-D32DD167A8B2}" destId="{0221679B-15BF-40B4-94DB-2EE9D450F5EB}" srcOrd="0" destOrd="0" presId="urn:microsoft.com/office/officeart/2005/8/layout/radial6"/>
    <dgm:cxn modelId="{AFF6CC63-DE2D-459B-80F6-445057113F5B}" srcId="{395EBE99-36C8-4BBD-9F06-A97919D66B22}" destId="{02F55D5D-4CAA-40F1-B046-EFBC9E63CBCA}" srcOrd="4" destOrd="0" parTransId="{7D9C6DFD-00CE-4B96-B5DB-F59B086012AF}" sibTransId="{9BA5CADC-58E9-499D-9F68-2EF252B336C7}"/>
    <dgm:cxn modelId="{0EA73DAF-0D52-42BB-A23A-2F5E08656BCF}" srcId="{395EBE99-36C8-4BBD-9F06-A97919D66B22}" destId="{A9CB87D6-9140-42AF-AED5-78AF18F331AB}" srcOrd="0" destOrd="0" parTransId="{70D030D9-C363-4F7E-BF37-2F686DF50968}" sibTransId="{019A5B55-BB3C-4162-897F-D30B914F8722}"/>
    <dgm:cxn modelId="{23DCA806-C1A6-4713-A549-D306FCC63EFF}" type="presOf" srcId="{02F55D5D-4CAA-40F1-B046-EFBC9E63CBCA}" destId="{85930D2D-9F05-41BE-B51F-DA7BDC4D0375}" srcOrd="0" destOrd="0" presId="urn:microsoft.com/office/officeart/2005/8/layout/radial6"/>
    <dgm:cxn modelId="{508059C1-E4E0-445E-B972-13A09C960DC3}" srcId="{502D0367-C242-4AE0-8064-CD6A09298138}" destId="{395EBE99-36C8-4BBD-9F06-A97919D66B22}" srcOrd="0" destOrd="0" parTransId="{E5653D95-6C5F-44B3-9D8C-9D6D66DB515C}" sibTransId="{CA0731AD-3693-428D-ACA6-5248DEA4E135}"/>
    <dgm:cxn modelId="{7202D3E2-ED78-4F8B-9072-E381D20E3B1C}" type="presOf" srcId="{02BF1552-201D-4080-8E71-E5EC59A5535C}" destId="{D4392490-00A5-43DA-81EE-37C6595941AC}" srcOrd="0" destOrd="0" presId="urn:microsoft.com/office/officeart/2005/8/layout/radial6"/>
    <dgm:cxn modelId="{91C6BED0-6F54-4986-A2F5-90A0FFA8A810}" type="presOf" srcId="{01787C5E-4574-4633-8A12-BDD420A2E87B}" destId="{EB089840-AC58-4125-8832-C4BD9BD7E106}" srcOrd="0" destOrd="0" presId="urn:microsoft.com/office/officeart/2005/8/layout/radial6"/>
    <dgm:cxn modelId="{731DF79D-4AFA-46BE-A650-9F092A6CFBDA}" type="presOf" srcId="{CC5E18B6-BC40-4143-9A4D-C5BD081CF316}" destId="{3140B2E7-0283-4A24-9842-A90C8F28732D}" srcOrd="0" destOrd="0" presId="urn:microsoft.com/office/officeart/2005/8/layout/radial6"/>
    <dgm:cxn modelId="{9AFDBAB8-ADB7-444D-B0F7-6FB147B137A4}" type="presOf" srcId="{A9CB87D6-9140-42AF-AED5-78AF18F331AB}" destId="{C49BA679-E334-46CB-807E-594919E93D10}" srcOrd="0" destOrd="0" presId="urn:microsoft.com/office/officeart/2005/8/layout/radial6"/>
    <dgm:cxn modelId="{F83DE8A6-CE8F-4AE4-B39D-B9C016586E82}" type="presOf" srcId="{019A5B55-BB3C-4162-897F-D30B914F8722}" destId="{7F70FE4A-1FF7-4EE5-A4EC-C95DC7CD3906}" srcOrd="0" destOrd="0" presId="urn:microsoft.com/office/officeart/2005/8/layout/radial6"/>
    <dgm:cxn modelId="{DD02A911-AA50-4C64-96BF-6253C5BBFD2A}" srcId="{395EBE99-36C8-4BBD-9F06-A97919D66B22}" destId="{7F333300-5FFA-44D2-A1EE-10128FF90016}" srcOrd="1" destOrd="0" parTransId="{5F3F68C1-3A04-4636-A86A-2726A9643588}" sibTransId="{1675A572-7B7A-4608-B268-060093E344A3}"/>
    <dgm:cxn modelId="{473713F1-2680-4218-8A94-D613DCC35AA1}" type="presOf" srcId="{502D0367-C242-4AE0-8064-CD6A09298138}" destId="{718A41C6-DF6C-49DC-BBA3-52632AF3F781}" srcOrd="0" destOrd="0" presId="urn:microsoft.com/office/officeart/2005/8/layout/radial6"/>
    <dgm:cxn modelId="{449C3F74-FA25-4208-B26C-EF38FFDFFD24}" type="presOf" srcId="{7F333300-5FFA-44D2-A1EE-10128FF90016}" destId="{418DF0AF-FE38-487B-BE28-1A6A87604FEE}" srcOrd="0" destOrd="0" presId="urn:microsoft.com/office/officeart/2005/8/layout/radial6"/>
    <dgm:cxn modelId="{DD97141D-60C4-4600-9EB9-722B95167954}" type="presOf" srcId="{1675A572-7B7A-4608-B268-060093E344A3}" destId="{98C97865-63DE-419E-8657-98BA9FA9E363}" srcOrd="0" destOrd="0" presId="urn:microsoft.com/office/officeart/2005/8/layout/radial6"/>
    <dgm:cxn modelId="{45BDC7E1-3B97-45C0-81FE-485FB5475C6C}" type="presOf" srcId="{9BA5CADC-58E9-499D-9F68-2EF252B336C7}" destId="{2F0A52DD-1694-406E-9D90-D91BE20D9E2C}" srcOrd="0" destOrd="0" presId="urn:microsoft.com/office/officeart/2005/8/layout/radial6"/>
    <dgm:cxn modelId="{3E911A27-84C0-4CDA-8512-22E9B4770F21}" type="presParOf" srcId="{718A41C6-DF6C-49DC-BBA3-52632AF3F781}" destId="{E0E995DD-A268-408D-B6F6-C97F4CA9C99F}" srcOrd="0" destOrd="0" presId="urn:microsoft.com/office/officeart/2005/8/layout/radial6"/>
    <dgm:cxn modelId="{B67B53EE-6771-4C45-A6F7-A3B181CBD97B}" type="presParOf" srcId="{718A41C6-DF6C-49DC-BBA3-52632AF3F781}" destId="{C49BA679-E334-46CB-807E-594919E93D10}" srcOrd="1" destOrd="0" presId="urn:microsoft.com/office/officeart/2005/8/layout/radial6"/>
    <dgm:cxn modelId="{F7C82EA8-668C-4CFE-AF9E-88163046DBED}" type="presParOf" srcId="{718A41C6-DF6C-49DC-BBA3-52632AF3F781}" destId="{FB655A1B-11AE-48EC-944D-816DD258A6FC}" srcOrd="2" destOrd="0" presId="urn:microsoft.com/office/officeart/2005/8/layout/radial6"/>
    <dgm:cxn modelId="{2894B57B-40DA-43CC-A2C1-62AACF3B4849}" type="presParOf" srcId="{718A41C6-DF6C-49DC-BBA3-52632AF3F781}" destId="{7F70FE4A-1FF7-4EE5-A4EC-C95DC7CD3906}" srcOrd="3" destOrd="0" presId="urn:microsoft.com/office/officeart/2005/8/layout/radial6"/>
    <dgm:cxn modelId="{73148A93-E40C-4A72-B319-AE0A0ED5BF63}" type="presParOf" srcId="{718A41C6-DF6C-49DC-BBA3-52632AF3F781}" destId="{418DF0AF-FE38-487B-BE28-1A6A87604FEE}" srcOrd="4" destOrd="0" presId="urn:microsoft.com/office/officeart/2005/8/layout/radial6"/>
    <dgm:cxn modelId="{4A908C1B-4C8A-43D9-A3C8-93FC7449F72B}" type="presParOf" srcId="{718A41C6-DF6C-49DC-BBA3-52632AF3F781}" destId="{D5430377-2CA4-486C-A7B0-414533BDD793}" srcOrd="5" destOrd="0" presId="urn:microsoft.com/office/officeart/2005/8/layout/radial6"/>
    <dgm:cxn modelId="{B8789DF1-644C-4AA6-8E0A-2E5D3D2F5293}" type="presParOf" srcId="{718A41C6-DF6C-49DC-BBA3-52632AF3F781}" destId="{98C97865-63DE-419E-8657-98BA9FA9E363}" srcOrd="6" destOrd="0" presId="urn:microsoft.com/office/officeart/2005/8/layout/radial6"/>
    <dgm:cxn modelId="{6761EDD8-FB12-4DC9-B04A-569A0FD14D3F}" type="presParOf" srcId="{718A41C6-DF6C-49DC-BBA3-52632AF3F781}" destId="{D4392490-00A5-43DA-81EE-37C6595941AC}" srcOrd="7" destOrd="0" presId="urn:microsoft.com/office/officeart/2005/8/layout/radial6"/>
    <dgm:cxn modelId="{C6990844-EE5A-441F-B09B-DCB51C98B263}" type="presParOf" srcId="{718A41C6-DF6C-49DC-BBA3-52632AF3F781}" destId="{FF0A9033-CF3E-4E60-B147-49DFE76A834D}" srcOrd="8" destOrd="0" presId="urn:microsoft.com/office/officeart/2005/8/layout/radial6"/>
    <dgm:cxn modelId="{CCCAD4A4-9F6E-4CC2-A653-F6169115029A}" type="presParOf" srcId="{718A41C6-DF6C-49DC-BBA3-52632AF3F781}" destId="{3140B2E7-0283-4A24-9842-A90C8F28732D}" srcOrd="9" destOrd="0" presId="urn:microsoft.com/office/officeart/2005/8/layout/radial6"/>
    <dgm:cxn modelId="{1A3DDF53-34E3-4C08-82E0-F437E84BE358}" type="presParOf" srcId="{718A41C6-DF6C-49DC-BBA3-52632AF3F781}" destId="{0221679B-15BF-40B4-94DB-2EE9D450F5EB}" srcOrd="10" destOrd="0" presId="urn:microsoft.com/office/officeart/2005/8/layout/radial6"/>
    <dgm:cxn modelId="{CA866161-EAC7-4ECF-91B6-15BE59511CBB}" type="presParOf" srcId="{718A41C6-DF6C-49DC-BBA3-52632AF3F781}" destId="{4D18F477-DE9E-46EF-AA5C-49C22CC2E290}" srcOrd="11" destOrd="0" presId="urn:microsoft.com/office/officeart/2005/8/layout/radial6"/>
    <dgm:cxn modelId="{C31FF5B4-700F-4CFC-8565-A2B3F71E22FC}" type="presParOf" srcId="{718A41C6-DF6C-49DC-BBA3-52632AF3F781}" destId="{EB089840-AC58-4125-8832-C4BD9BD7E106}" srcOrd="12" destOrd="0" presId="urn:microsoft.com/office/officeart/2005/8/layout/radial6"/>
    <dgm:cxn modelId="{43BADDB5-52D1-4923-8F7D-7988D912DAC1}" type="presParOf" srcId="{718A41C6-DF6C-49DC-BBA3-52632AF3F781}" destId="{85930D2D-9F05-41BE-B51F-DA7BDC4D0375}" srcOrd="13" destOrd="0" presId="urn:microsoft.com/office/officeart/2005/8/layout/radial6"/>
    <dgm:cxn modelId="{820B9ED2-D6FB-4F69-9464-21C65C0A92F5}" type="presParOf" srcId="{718A41C6-DF6C-49DC-BBA3-52632AF3F781}" destId="{E6E365B3-80B6-4E7D-86A4-5432494C0C49}" srcOrd="14" destOrd="0" presId="urn:microsoft.com/office/officeart/2005/8/layout/radial6"/>
    <dgm:cxn modelId="{71CD9679-79CF-49ED-B259-C716F4672189}" type="presParOf" srcId="{718A41C6-DF6C-49DC-BBA3-52632AF3F781}" destId="{2F0A52DD-1694-406E-9D90-D91BE20D9E2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23D99E-711C-403C-BFE1-8A44EF228F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EED47DA-E80E-4095-8CC0-B5958BE29044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001D58"/>
              </a:solidFill>
            </a:rPr>
            <a:t>Вовлечение в формирование антикоррупционной культуры граждан, НПО, НКО, юридических лиц и др.</a:t>
          </a:r>
          <a:endParaRPr lang="ru-RU" dirty="0">
            <a:solidFill>
              <a:srgbClr val="001D58"/>
            </a:solidFill>
          </a:endParaRPr>
        </a:p>
      </dgm:t>
    </dgm:pt>
    <dgm:pt modelId="{3DB5BFEB-4029-4108-A2C3-9E93BAEA5147}" type="parTrans" cxnId="{2182535A-D22C-428B-ABE0-47B99F22FB4B}">
      <dgm:prSet/>
      <dgm:spPr/>
      <dgm:t>
        <a:bodyPr/>
        <a:lstStyle/>
        <a:p>
          <a:endParaRPr lang="ru-RU"/>
        </a:p>
      </dgm:t>
    </dgm:pt>
    <dgm:pt modelId="{879885AE-9F22-43F2-8FD7-B4DC0344C6FD}" type="sibTrans" cxnId="{2182535A-D22C-428B-ABE0-47B99F22FB4B}">
      <dgm:prSet/>
      <dgm:spPr/>
      <dgm:t>
        <a:bodyPr/>
        <a:lstStyle/>
        <a:p>
          <a:endParaRPr lang="ru-RU"/>
        </a:p>
      </dgm:t>
    </dgm:pt>
    <dgm:pt modelId="{8D48A3F6-A95E-4BF5-A914-7024C9A83445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001D58"/>
              </a:solidFill>
            </a:rPr>
            <a:t>Консолидация усилий государства и общества в вопросах противодействия коррупции</a:t>
          </a:r>
          <a:endParaRPr lang="ru-RU" dirty="0">
            <a:solidFill>
              <a:srgbClr val="001D58"/>
            </a:solidFill>
          </a:endParaRPr>
        </a:p>
      </dgm:t>
    </dgm:pt>
    <dgm:pt modelId="{6DF96E41-C1C8-4823-9192-A0FAD03C98D5}" type="parTrans" cxnId="{E94E4618-8F6E-4D66-B0C1-C91EB3C0DAF7}">
      <dgm:prSet/>
      <dgm:spPr/>
      <dgm:t>
        <a:bodyPr/>
        <a:lstStyle/>
        <a:p>
          <a:endParaRPr lang="ru-RU"/>
        </a:p>
      </dgm:t>
    </dgm:pt>
    <dgm:pt modelId="{8050F769-CFDC-416A-A0FB-99F37049A813}" type="sibTrans" cxnId="{E94E4618-8F6E-4D66-B0C1-C91EB3C0DAF7}">
      <dgm:prSet/>
      <dgm:spPr/>
      <dgm:t>
        <a:bodyPr/>
        <a:lstStyle/>
        <a:p>
          <a:endParaRPr lang="ru-RU"/>
        </a:p>
      </dgm:t>
    </dgm:pt>
    <dgm:pt modelId="{775B94ED-76E7-42BB-A176-45DABF32D097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001D58"/>
              </a:solidFill>
            </a:rPr>
            <a:t>Обеспечение защиты прав и законных интересов граждан, снижение административных барьеров</a:t>
          </a:r>
          <a:endParaRPr lang="ru-RU" dirty="0">
            <a:solidFill>
              <a:srgbClr val="001D58"/>
            </a:solidFill>
          </a:endParaRPr>
        </a:p>
      </dgm:t>
    </dgm:pt>
    <dgm:pt modelId="{2A2472DD-E6ED-4C24-B70B-038705698C05}" type="parTrans" cxnId="{8D215F3C-F63F-4DB1-877F-AA02EB608884}">
      <dgm:prSet/>
      <dgm:spPr/>
      <dgm:t>
        <a:bodyPr/>
        <a:lstStyle/>
        <a:p>
          <a:endParaRPr lang="ru-RU"/>
        </a:p>
      </dgm:t>
    </dgm:pt>
    <dgm:pt modelId="{A7FE3433-C76A-4D64-B9C7-F547DF6E5C01}" type="sibTrans" cxnId="{8D215F3C-F63F-4DB1-877F-AA02EB608884}">
      <dgm:prSet/>
      <dgm:spPr/>
      <dgm:t>
        <a:bodyPr/>
        <a:lstStyle/>
        <a:p>
          <a:endParaRPr lang="ru-RU"/>
        </a:p>
      </dgm:t>
    </dgm:pt>
    <dgm:pt modelId="{A52711FB-46F4-4489-8859-12F198E7F20D}" type="pres">
      <dgm:prSet presAssocID="{E623D99E-711C-403C-BFE1-8A44EF228F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BA43033-0E4E-4CE1-8718-B9523E3960BF}" type="pres">
      <dgm:prSet presAssocID="{E623D99E-711C-403C-BFE1-8A44EF228FA2}" presName="Name1" presStyleCnt="0"/>
      <dgm:spPr/>
    </dgm:pt>
    <dgm:pt modelId="{5DB7B63B-B1C0-42CD-8FB5-4235BC907810}" type="pres">
      <dgm:prSet presAssocID="{E623D99E-711C-403C-BFE1-8A44EF228FA2}" presName="cycle" presStyleCnt="0"/>
      <dgm:spPr/>
    </dgm:pt>
    <dgm:pt modelId="{78CE3B08-3864-4079-87C4-E6A751A76838}" type="pres">
      <dgm:prSet presAssocID="{E623D99E-711C-403C-BFE1-8A44EF228FA2}" presName="srcNode" presStyleLbl="node1" presStyleIdx="0" presStyleCnt="3"/>
      <dgm:spPr/>
    </dgm:pt>
    <dgm:pt modelId="{A7D1A162-566A-4D4C-B4E5-643A96FF4929}" type="pres">
      <dgm:prSet presAssocID="{E623D99E-711C-403C-BFE1-8A44EF228FA2}" presName="conn" presStyleLbl="parChTrans1D2" presStyleIdx="0" presStyleCnt="1"/>
      <dgm:spPr/>
      <dgm:t>
        <a:bodyPr/>
        <a:lstStyle/>
        <a:p>
          <a:endParaRPr lang="ru-RU"/>
        </a:p>
      </dgm:t>
    </dgm:pt>
    <dgm:pt modelId="{447DCA6F-BA63-4C55-BB73-DA13F130DA43}" type="pres">
      <dgm:prSet presAssocID="{E623D99E-711C-403C-BFE1-8A44EF228FA2}" presName="extraNode" presStyleLbl="node1" presStyleIdx="0" presStyleCnt="3"/>
      <dgm:spPr/>
    </dgm:pt>
    <dgm:pt modelId="{0591B113-DA96-4A84-A5C2-9B7C2DAD6D2F}" type="pres">
      <dgm:prSet presAssocID="{E623D99E-711C-403C-BFE1-8A44EF228FA2}" presName="dstNode" presStyleLbl="node1" presStyleIdx="0" presStyleCnt="3"/>
      <dgm:spPr/>
    </dgm:pt>
    <dgm:pt modelId="{2225D53A-2491-4925-A1CC-2227F4706E55}" type="pres">
      <dgm:prSet presAssocID="{4EED47DA-E80E-4095-8CC0-B5958BE2904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72FB7-C29D-4E81-A9D8-4B0BA7194C4D}" type="pres">
      <dgm:prSet presAssocID="{4EED47DA-E80E-4095-8CC0-B5958BE29044}" presName="accent_1" presStyleCnt="0"/>
      <dgm:spPr/>
    </dgm:pt>
    <dgm:pt modelId="{14B37C7F-16ED-43C0-AB59-3DAB6D51D8FD}" type="pres">
      <dgm:prSet presAssocID="{4EED47DA-E80E-4095-8CC0-B5958BE29044}" presName="accentRepeatNode" presStyleLbl="solidFgAcc1" presStyleIdx="0" presStyleCnt="3"/>
      <dgm:spPr/>
    </dgm:pt>
    <dgm:pt modelId="{D82B2706-67AF-4813-B01A-C261E4753A7D}" type="pres">
      <dgm:prSet presAssocID="{8D48A3F6-A95E-4BF5-A914-7024C9A8344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D1B25-D594-403D-8A48-2AA147F0C735}" type="pres">
      <dgm:prSet presAssocID="{8D48A3F6-A95E-4BF5-A914-7024C9A83445}" presName="accent_2" presStyleCnt="0"/>
      <dgm:spPr/>
    </dgm:pt>
    <dgm:pt modelId="{FE3697B2-1BAE-4E11-918A-9E7E7DED3053}" type="pres">
      <dgm:prSet presAssocID="{8D48A3F6-A95E-4BF5-A914-7024C9A83445}" presName="accentRepeatNode" presStyleLbl="solidFgAcc1" presStyleIdx="1" presStyleCnt="3"/>
      <dgm:spPr/>
    </dgm:pt>
    <dgm:pt modelId="{CAF0DFD8-5FCD-4B21-90C3-A94758B41356}" type="pres">
      <dgm:prSet presAssocID="{775B94ED-76E7-42BB-A176-45DABF32D0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59E1E-AB54-4A2B-99F4-08AE193894BE}" type="pres">
      <dgm:prSet presAssocID="{775B94ED-76E7-42BB-A176-45DABF32D097}" presName="accent_3" presStyleCnt="0"/>
      <dgm:spPr/>
    </dgm:pt>
    <dgm:pt modelId="{F47171EF-B123-4B3C-B3CA-4FBDF0CC1330}" type="pres">
      <dgm:prSet presAssocID="{775B94ED-76E7-42BB-A176-45DABF32D097}" presName="accentRepeatNode" presStyleLbl="solidFgAcc1" presStyleIdx="2" presStyleCnt="3"/>
      <dgm:spPr/>
    </dgm:pt>
  </dgm:ptLst>
  <dgm:cxnLst>
    <dgm:cxn modelId="{2182535A-D22C-428B-ABE0-47B99F22FB4B}" srcId="{E623D99E-711C-403C-BFE1-8A44EF228FA2}" destId="{4EED47DA-E80E-4095-8CC0-B5958BE29044}" srcOrd="0" destOrd="0" parTransId="{3DB5BFEB-4029-4108-A2C3-9E93BAEA5147}" sibTransId="{879885AE-9F22-43F2-8FD7-B4DC0344C6FD}"/>
    <dgm:cxn modelId="{E94E4618-8F6E-4D66-B0C1-C91EB3C0DAF7}" srcId="{E623D99E-711C-403C-BFE1-8A44EF228FA2}" destId="{8D48A3F6-A95E-4BF5-A914-7024C9A83445}" srcOrd="1" destOrd="0" parTransId="{6DF96E41-C1C8-4823-9192-A0FAD03C98D5}" sibTransId="{8050F769-CFDC-416A-A0FB-99F37049A813}"/>
    <dgm:cxn modelId="{CAF092BB-442B-4559-A4AE-48C207B81A49}" type="presOf" srcId="{879885AE-9F22-43F2-8FD7-B4DC0344C6FD}" destId="{A7D1A162-566A-4D4C-B4E5-643A96FF4929}" srcOrd="0" destOrd="0" presId="urn:microsoft.com/office/officeart/2008/layout/VerticalCurvedList"/>
    <dgm:cxn modelId="{CAE15456-923B-4B96-B13A-F05F52299855}" type="presOf" srcId="{4EED47DA-E80E-4095-8CC0-B5958BE29044}" destId="{2225D53A-2491-4925-A1CC-2227F4706E55}" srcOrd="0" destOrd="0" presId="urn:microsoft.com/office/officeart/2008/layout/VerticalCurvedList"/>
    <dgm:cxn modelId="{82D56517-5223-4476-A9F5-9D1CE21D68AF}" type="presOf" srcId="{E623D99E-711C-403C-BFE1-8A44EF228FA2}" destId="{A52711FB-46F4-4489-8859-12F198E7F20D}" srcOrd="0" destOrd="0" presId="urn:microsoft.com/office/officeart/2008/layout/VerticalCurvedList"/>
    <dgm:cxn modelId="{7F20A834-F226-4813-A089-DF023C5628A1}" type="presOf" srcId="{775B94ED-76E7-42BB-A176-45DABF32D097}" destId="{CAF0DFD8-5FCD-4B21-90C3-A94758B41356}" srcOrd="0" destOrd="0" presId="urn:microsoft.com/office/officeart/2008/layout/VerticalCurvedList"/>
    <dgm:cxn modelId="{8D215F3C-F63F-4DB1-877F-AA02EB608884}" srcId="{E623D99E-711C-403C-BFE1-8A44EF228FA2}" destId="{775B94ED-76E7-42BB-A176-45DABF32D097}" srcOrd="2" destOrd="0" parTransId="{2A2472DD-E6ED-4C24-B70B-038705698C05}" sibTransId="{A7FE3433-C76A-4D64-B9C7-F547DF6E5C01}"/>
    <dgm:cxn modelId="{1907BE1F-B735-424A-8B2D-2ECB64635121}" type="presOf" srcId="{8D48A3F6-A95E-4BF5-A914-7024C9A83445}" destId="{D82B2706-67AF-4813-B01A-C261E4753A7D}" srcOrd="0" destOrd="0" presId="urn:microsoft.com/office/officeart/2008/layout/VerticalCurvedList"/>
    <dgm:cxn modelId="{3EE0FE29-6E34-499C-9C60-2F2F68B4B404}" type="presParOf" srcId="{A52711FB-46F4-4489-8859-12F198E7F20D}" destId="{CBA43033-0E4E-4CE1-8718-B9523E3960BF}" srcOrd="0" destOrd="0" presId="urn:microsoft.com/office/officeart/2008/layout/VerticalCurvedList"/>
    <dgm:cxn modelId="{E0703D48-3C26-45EC-87D6-58DA5A2A7FE8}" type="presParOf" srcId="{CBA43033-0E4E-4CE1-8718-B9523E3960BF}" destId="{5DB7B63B-B1C0-42CD-8FB5-4235BC907810}" srcOrd="0" destOrd="0" presId="urn:microsoft.com/office/officeart/2008/layout/VerticalCurvedList"/>
    <dgm:cxn modelId="{D1B9F2CB-762F-4096-BF9E-F48F41515B25}" type="presParOf" srcId="{5DB7B63B-B1C0-42CD-8FB5-4235BC907810}" destId="{78CE3B08-3864-4079-87C4-E6A751A76838}" srcOrd="0" destOrd="0" presId="urn:microsoft.com/office/officeart/2008/layout/VerticalCurvedList"/>
    <dgm:cxn modelId="{09F82773-8016-4204-8D79-5E58C7631297}" type="presParOf" srcId="{5DB7B63B-B1C0-42CD-8FB5-4235BC907810}" destId="{A7D1A162-566A-4D4C-B4E5-643A96FF4929}" srcOrd="1" destOrd="0" presId="urn:microsoft.com/office/officeart/2008/layout/VerticalCurvedList"/>
    <dgm:cxn modelId="{C7EE5154-9DD2-4E17-B798-1139E1C68163}" type="presParOf" srcId="{5DB7B63B-B1C0-42CD-8FB5-4235BC907810}" destId="{447DCA6F-BA63-4C55-BB73-DA13F130DA43}" srcOrd="2" destOrd="0" presId="urn:microsoft.com/office/officeart/2008/layout/VerticalCurvedList"/>
    <dgm:cxn modelId="{047B0789-A420-4767-A23C-F71164B31FEF}" type="presParOf" srcId="{5DB7B63B-B1C0-42CD-8FB5-4235BC907810}" destId="{0591B113-DA96-4A84-A5C2-9B7C2DAD6D2F}" srcOrd="3" destOrd="0" presId="urn:microsoft.com/office/officeart/2008/layout/VerticalCurvedList"/>
    <dgm:cxn modelId="{AE074CD2-BCF0-42C9-87D1-31EB98302CC1}" type="presParOf" srcId="{CBA43033-0E4E-4CE1-8718-B9523E3960BF}" destId="{2225D53A-2491-4925-A1CC-2227F4706E55}" srcOrd="1" destOrd="0" presId="urn:microsoft.com/office/officeart/2008/layout/VerticalCurvedList"/>
    <dgm:cxn modelId="{AC6350B4-CD0D-4A53-8A14-9431EC5CFFAA}" type="presParOf" srcId="{CBA43033-0E4E-4CE1-8718-B9523E3960BF}" destId="{7CC72FB7-C29D-4E81-A9D8-4B0BA7194C4D}" srcOrd="2" destOrd="0" presId="urn:microsoft.com/office/officeart/2008/layout/VerticalCurvedList"/>
    <dgm:cxn modelId="{1DE6D5E1-22D6-45FE-8679-1B77A7363A6E}" type="presParOf" srcId="{7CC72FB7-C29D-4E81-A9D8-4B0BA7194C4D}" destId="{14B37C7F-16ED-43C0-AB59-3DAB6D51D8FD}" srcOrd="0" destOrd="0" presId="urn:microsoft.com/office/officeart/2008/layout/VerticalCurvedList"/>
    <dgm:cxn modelId="{9638E0F5-AD92-4517-B21E-509EBA71DD50}" type="presParOf" srcId="{CBA43033-0E4E-4CE1-8718-B9523E3960BF}" destId="{D82B2706-67AF-4813-B01A-C261E4753A7D}" srcOrd="3" destOrd="0" presId="urn:microsoft.com/office/officeart/2008/layout/VerticalCurvedList"/>
    <dgm:cxn modelId="{7D3846ED-9276-4C61-9811-9B6D53D2181A}" type="presParOf" srcId="{CBA43033-0E4E-4CE1-8718-B9523E3960BF}" destId="{932D1B25-D594-403D-8A48-2AA147F0C735}" srcOrd="4" destOrd="0" presId="urn:microsoft.com/office/officeart/2008/layout/VerticalCurvedList"/>
    <dgm:cxn modelId="{C75D9B07-56AA-4BA1-A2B0-994A12D91344}" type="presParOf" srcId="{932D1B25-D594-403D-8A48-2AA147F0C735}" destId="{FE3697B2-1BAE-4E11-918A-9E7E7DED3053}" srcOrd="0" destOrd="0" presId="urn:microsoft.com/office/officeart/2008/layout/VerticalCurvedList"/>
    <dgm:cxn modelId="{29376329-9DB9-46CA-A31C-E6A74DFAC4B7}" type="presParOf" srcId="{CBA43033-0E4E-4CE1-8718-B9523E3960BF}" destId="{CAF0DFD8-5FCD-4B21-90C3-A94758B41356}" srcOrd="5" destOrd="0" presId="urn:microsoft.com/office/officeart/2008/layout/VerticalCurvedList"/>
    <dgm:cxn modelId="{B49109A7-536E-4E2A-B8BE-6DCDA99CDA58}" type="presParOf" srcId="{CBA43033-0E4E-4CE1-8718-B9523E3960BF}" destId="{22559E1E-AB54-4A2B-99F4-08AE193894BE}" srcOrd="6" destOrd="0" presId="urn:microsoft.com/office/officeart/2008/layout/VerticalCurvedList"/>
    <dgm:cxn modelId="{2C8E4D3B-3F75-4FEA-B3C1-52A1E55EB93E}" type="presParOf" srcId="{22559E1E-AB54-4A2B-99F4-08AE193894BE}" destId="{F47171EF-B123-4B3C-B3CA-4FBDF0CC13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D9B6E0-4CF8-482A-9CDF-C638DD690CD0}" type="doc">
      <dgm:prSet loTypeId="urn:microsoft.com/office/officeart/2005/8/layout/chevron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A9321E9-0A4E-4C0C-861C-7A0752579231}">
      <dgm:prSet phldrT="[Текст]" custT="1"/>
      <dgm:spPr/>
      <dgm:t>
        <a:bodyPr/>
        <a:lstStyle/>
        <a:p>
          <a:endParaRPr lang="ru-RU" sz="2400" dirty="0"/>
        </a:p>
      </dgm:t>
    </dgm:pt>
    <dgm:pt modelId="{B16CA9AD-DFCB-4FD6-A243-F4E61867E999}" type="sibTrans" cxnId="{B62875EC-FB9E-4C5C-8B75-34E3C021BAA4}">
      <dgm:prSet/>
      <dgm:spPr/>
      <dgm:t>
        <a:bodyPr/>
        <a:lstStyle/>
        <a:p>
          <a:endParaRPr lang="ru-RU"/>
        </a:p>
      </dgm:t>
    </dgm:pt>
    <dgm:pt modelId="{50804984-9941-4550-8AF9-910B04A90D8C}" type="parTrans" cxnId="{B62875EC-FB9E-4C5C-8B75-34E3C021BAA4}">
      <dgm:prSet/>
      <dgm:spPr/>
      <dgm:t>
        <a:bodyPr/>
        <a:lstStyle/>
        <a:p>
          <a:endParaRPr lang="ru-RU"/>
        </a:p>
      </dgm:t>
    </dgm:pt>
    <dgm:pt modelId="{35CD8AE6-AE63-4C95-A203-A3724903DACC}">
      <dgm:prSet custT="1"/>
      <dgm:spPr/>
      <dgm:t>
        <a:bodyPr/>
        <a:lstStyle/>
        <a:p>
          <a:r>
            <a:rPr lang="kk-KZ" sz="1400" dirty="0" smtClean="0">
              <a:solidFill>
                <a:srgbClr val="001D58"/>
              </a:solidFill>
              <a:latin typeface="Palatino Linotype" panose="02040502050505030304" pitchFamily="18" charset="0"/>
            </a:rPr>
            <a:t>Организация в национальных театрах постановок на антикоррупционную тематику</a:t>
          </a:r>
          <a:endParaRPr lang="ru-RU" sz="1400" dirty="0"/>
        </a:p>
      </dgm:t>
    </dgm:pt>
    <dgm:pt modelId="{C297F299-B090-43B7-AB95-FA4D031BE5AD}" type="sibTrans" cxnId="{00CD9CF0-90BA-435C-AFB3-C3819E37AC4D}">
      <dgm:prSet/>
      <dgm:spPr/>
      <dgm:t>
        <a:bodyPr/>
        <a:lstStyle/>
        <a:p>
          <a:endParaRPr lang="ru-RU"/>
        </a:p>
      </dgm:t>
    </dgm:pt>
    <dgm:pt modelId="{B37FE27B-0FCB-4F92-8E8D-852D0A2D1DA5}" type="parTrans" cxnId="{00CD9CF0-90BA-435C-AFB3-C3819E37AC4D}">
      <dgm:prSet/>
      <dgm:spPr/>
      <dgm:t>
        <a:bodyPr/>
        <a:lstStyle/>
        <a:p>
          <a:endParaRPr lang="ru-RU"/>
        </a:p>
      </dgm:t>
    </dgm:pt>
    <dgm:pt modelId="{D14B32E3-4CED-4CFF-AE81-E035C3C6D112}">
      <dgm:prSet phldrT="[Текст]" custT="1"/>
      <dgm:spPr/>
      <dgm:t>
        <a:bodyPr/>
        <a:lstStyle/>
        <a:p>
          <a:endParaRPr lang="ru-RU" sz="2400" dirty="0"/>
        </a:p>
      </dgm:t>
    </dgm:pt>
    <dgm:pt modelId="{5FA0860B-1444-4ABF-8FF0-055817E46383}" type="sibTrans" cxnId="{E7CE2F85-769D-4324-9806-E9C0456C3937}">
      <dgm:prSet/>
      <dgm:spPr/>
      <dgm:t>
        <a:bodyPr/>
        <a:lstStyle/>
        <a:p>
          <a:endParaRPr lang="ru-RU"/>
        </a:p>
      </dgm:t>
    </dgm:pt>
    <dgm:pt modelId="{BC6BEB72-494C-462D-A152-8E564CE97073}" type="parTrans" cxnId="{E7CE2F85-769D-4324-9806-E9C0456C3937}">
      <dgm:prSet/>
      <dgm:spPr/>
      <dgm:t>
        <a:bodyPr/>
        <a:lstStyle/>
        <a:p>
          <a:endParaRPr lang="ru-RU"/>
        </a:p>
      </dgm:t>
    </dgm:pt>
    <dgm:pt modelId="{A5DD516A-4543-47B9-A247-5852484973E1}">
      <dgm:prSet custT="1"/>
      <dgm:spPr/>
      <dgm:t>
        <a:bodyPr/>
        <a:lstStyle/>
        <a:p>
          <a:r>
            <a:rPr lang="kk-KZ" sz="1400" dirty="0" smtClean="0">
              <a:solidFill>
                <a:srgbClr val="001D58"/>
              </a:solidFill>
              <a:latin typeface="Palatino Linotype" panose="02040502050505030304" pitchFamily="18" charset="0"/>
            </a:rPr>
            <a:t>Изготовление и распространение антикоррупционных памяток, брошюр на языках этносов Казахстана</a:t>
          </a:r>
          <a:endParaRPr lang="ru-RU" sz="1400" dirty="0"/>
        </a:p>
      </dgm:t>
    </dgm:pt>
    <dgm:pt modelId="{236F48EB-57D9-475F-99A7-E9C767511E86}" type="sibTrans" cxnId="{746D5286-B631-4C5E-BA92-2877EEF77739}">
      <dgm:prSet/>
      <dgm:spPr/>
      <dgm:t>
        <a:bodyPr/>
        <a:lstStyle/>
        <a:p>
          <a:endParaRPr lang="ru-RU"/>
        </a:p>
      </dgm:t>
    </dgm:pt>
    <dgm:pt modelId="{3DC6AC29-288A-486E-A4C9-9DFC7365007C}" type="parTrans" cxnId="{746D5286-B631-4C5E-BA92-2877EEF77739}">
      <dgm:prSet/>
      <dgm:spPr/>
      <dgm:t>
        <a:bodyPr/>
        <a:lstStyle/>
        <a:p>
          <a:endParaRPr lang="ru-RU"/>
        </a:p>
      </dgm:t>
    </dgm:pt>
    <dgm:pt modelId="{C9E79F7F-A7A8-442E-8C59-B5B57A798002}">
      <dgm:prSet phldrT="[Текст]" custT="1"/>
      <dgm:spPr/>
      <dgm:t>
        <a:bodyPr/>
        <a:lstStyle/>
        <a:p>
          <a:r>
            <a:rPr lang="kk-KZ" sz="1400" dirty="0" smtClean="0">
              <a:solidFill>
                <a:srgbClr val="001D58"/>
              </a:solidFill>
              <a:latin typeface="Palatino Linotype" panose="02040502050505030304" pitchFamily="18" charset="0"/>
            </a:rPr>
            <a:t>Публикация статей</a:t>
          </a:r>
          <a:r>
            <a:rPr lang="ru-RU" sz="1400" dirty="0" smtClean="0">
              <a:solidFill>
                <a:srgbClr val="001D58"/>
              </a:solidFill>
              <a:latin typeface="Palatino Linotype" panose="02040502050505030304" pitchFamily="18" charset="0"/>
            </a:rPr>
            <a:t>, аудио-, видеоматериалов на языках этносов народа Казахстана</a:t>
          </a:r>
          <a:endParaRPr lang="ru-RU" sz="1400" dirty="0"/>
        </a:p>
      </dgm:t>
    </dgm:pt>
    <dgm:pt modelId="{D04F6949-204F-489D-8ECF-F6FB5E6397C4}" type="sibTrans" cxnId="{31C44BB0-FFE7-4DA0-800C-15ECD86D536A}">
      <dgm:prSet/>
      <dgm:spPr/>
      <dgm:t>
        <a:bodyPr/>
        <a:lstStyle/>
        <a:p>
          <a:endParaRPr lang="ru-RU"/>
        </a:p>
      </dgm:t>
    </dgm:pt>
    <dgm:pt modelId="{29780EDC-33B2-4095-A965-50F3B77A8F75}" type="parTrans" cxnId="{31C44BB0-FFE7-4DA0-800C-15ECD86D536A}">
      <dgm:prSet/>
      <dgm:spPr/>
      <dgm:t>
        <a:bodyPr/>
        <a:lstStyle/>
        <a:p>
          <a:endParaRPr lang="ru-RU"/>
        </a:p>
      </dgm:t>
    </dgm:pt>
    <dgm:pt modelId="{F52551C4-CA36-47F4-AFB8-8019AF98F9A2}">
      <dgm:prSet phldrT="[Текст]" custT="1"/>
      <dgm:spPr/>
      <dgm:t>
        <a:bodyPr/>
        <a:lstStyle/>
        <a:p>
          <a:endParaRPr lang="ru-RU" sz="2400" dirty="0"/>
        </a:p>
      </dgm:t>
    </dgm:pt>
    <dgm:pt modelId="{9D7EBE7A-8F48-47AD-95EA-8896A6002761}" type="sibTrans" cxnId="{6CF535BA-8FA3-4133-A855-199B61922029}">
      <dgm:prSet/>
      <dgm:spPr/>
      <dgm:t>
        <a:bodyPr/>
        <a:lstStyle/>
        <a:p>
          <a:endParaRPr lang="ru-RU"/>
        </a:p>
      </dgm:t>
    </dgm:pt>
    <dgm:pt modelId="{2C117A2F-CF3B-4BD0-BFCF-E65A2F5538D7}" type="parTrans" cxnId="{6CF535BA-8FA3-4133-A855-199B61922029}">
      <dgm:prSet/>
      <dgm:spPr/>
      <dgm:t>
        <a:bodyPr/>
        <a:lstStyle/>
        <a:p>
          <a:endParaRPr lang="ru-RU"/>
        </a:p>
      </dgm:t>
    </dgm:pt>
    <dgm:pt modelId="{EF98B853-7B84-4AB2-88FE-59976258C519}" type="pres">
      <dgm:prSet presAssocID="{67D9B6E0-4CF8-482A-9CDF-C638DD690C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43AC2-108A-44A4-BFED-416AFA4613B3}" type="pres">
      <dgm:prSet presAssocID="{9A9321E9-0A4E-4C0C-861C-7A0752579231}" presName="composite" presStyleCnt="0"/>
      <dgm:spPr/>
    </dgm:pt>
    <dgm:pt modelId="{430D2C4C-6242-4572-8762-7FC484AA6FA2}" type="pres">
      <dgm:prSet presAssocID="{9A9321E9-0A4E-4C0C-861C-7A075257923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E3D41-BE71-46BB-A194-C8D325B8CA87}" type="pres">
      <dgm:prSet presAssocID="{9A9321E9-0A4E-4C0C-861C-7A075257923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BF653-B90F-478F-A3D0-AA5F575D14EE}" type="pres">
      <dgm:prSet presAssocID="{B16CA9AD-DFCB-4FD6-A243-F4E61867E999}" presName="sp" presStyleCnt="0"/>
      <dgm:spPr/>
    </dgm:pt>
    <dgm:pt modelId="{9C1B21E7-8D1D-46AA-A43B-5EE7710A4852}" type="pres">
      <dgm:prSet presAssocID="{F52551C4-CA36-47F4-AFB8-8019AF98F9A2}" presName="composite" presStyleCnt="0"/>
      <dgm:spPr/>
    </dgm:pt>
    <dgm:pt modelId="{147CDD53-E6D1-4E92-A460-FE6A8BA9C499}" type="pres">
      <dgm:prSet presAssocID="{F52551C4-CA36-47F4-AFB8-8019AF98F9A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B8675-FEB7-4B27-937A-A6ADAC00786B}" type="pres">
      <dgm:prSet presAssocID="{F52551C4-CA36-47F4-AFB8-8019AF98F9A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A482F-B2EC-4304-809E-640158E56F33}" type="pres">
      <dgm:prSet presAssocID="{9D7EBE7A-8F48-47AD-95EA-8896A6002761}" presName="sp" presStyleCnt="0"/>
      <dgm:spPr/>
    </dgm:pt>
    <dgm:pt modelId="{D2BE78FA-2DBE-4791-A2E0-C1238C6D91EA}" type="pres">
      <dgm:prSet presAssocID="{D14B32E3-4CED-4CFF-AE81-E035C3C6D112}" presName="composite" presStyleCnt="0"/>
      <dgm:spPr/>
    </dgm:pt>
    <dgm:pt modelId="{35A95431-5EF4-4C32-9383-4A49F0DA0BB9}" type="pres">
      <dgm:prSet presAssocID="{D14B32E3-4CED-4CFF-AE81-E035C3C6D1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022C4-1375-407D-A68C-B8E7986F4D09}" type="pres">
      <dgm:prSet presAssocID="{D14B32E3-4CED-4CFF-AE81-E035C3C6D1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C7CE28-C022-4307-980C-96B78542A169}" type="presOf" srcId="{67D9B6E0-4CF8-482A-9CDF-C638DD690CD0}" destId="{EF98B853-7B84-4AB2-88FE-59976258C519}" srcOrd="0" destOrd="0" presId="urn:microsoft.com/office/officeart/2005/8/layout/chevron2"/>
    <dgm:cxn modelId="{96AB1C90-F4A3-4F49-A458-1FCF27C2B747}" type="presOf" srcId="{35CD8AE6-AE63-4C95-A203-A3724903DACC}" destId="{ACEB8675-FEB7-4B27-937A-A6ADAC00786B}" srcOrd="0" destOrd="0" presId="urn:microsoft.com/office/officeart/2005/8/layout/chevron2"/>
    <dgm:cxn modelId="{8C68D6E9-B261-4B0F-BE7F-7D3AA6A026B7}" type="presOf" srcId="{D14B32E3-4CED-4CFF-AE81-E035C3C6D112}" destId="{35A95431-5EF4-4C32-9383-4A49F0DA0BB9}" srcOrd="0" destOrd="0" presId="urn:microsoft.com/office/officeart/2005/8/layout/chevron2"/>
    <dgm:cxn modelId="{E7CE2F85-769D-4324-9806-E9C0456C3937}" srcId="{67D9B6E0-4CF8-482A-9CDF-C638DD690CD0}" destId="{D14B32E3-4CED-4CFF-AE81-E035C3C6D112}" srcOrd="2" destOrd="0" parTransId="{BC6BEB72-494C-462D-A152-8E564CE97073}" sibTransId="{5FA0860B-1444-4ABF-8FF0-055817E46383}"/>
    <dgm:cxn modelId="{E0347DA4-B1FF-4540-86A2-31BFE0AED2AC}" type="presOf" srcId="{A5DD516A-4543-47B9-A247-5852484973E1}" destId="{8B0022C4-1375-407D-A68C-B8E7986F4D09}" srcOrd="0" destOrd="0" presId="urn:microsoft.com/office/officeart/2005/8/layout/chevron2"/>
    <dgm:cxn modelId="{C982ED6B-E037-40FF-96EA-771EEEDF6AC9}" type="presOf" srcId="{F52551C4-CA36-47F4-AFB8-8019AF98F9A2}" destId="{147CDD53-E6D1-4E92-A460-FE6A8BA9C499}" srcOrd="0" destOrd="0" presId="urn:microsoft.com/office/officeart/2005/8/layout/chevron2"/>
    <dgm:cxn modelId="{00CD9CF0-90BA-435C-AFB3-C3819E37AC4D}" srcId="{F52551C4-CA36-47F4-AFB8-8019AF98F9A2}" destId="{35CD8AE6-AE63-4C95-A203-A3724903DACC}" srcOrd="0" destOrd="0" parTransId="{B37FE27B-0FCB-4F92-8E8D-852D0A2D1DA5}" sibTransId="{C297F299-B090-43B7-AB95-FA4D031BE5AD}"/>
    <dgm:cxn modelId="{6CF535BA-8FA3-4133-A855-199B61922029}" srcId="{67D9B6E0-4CF8-482A-9CDF-C638DD690CD0}" destId="{F52551C4-CA36-47F4-AFB8-8019AF98F9A2}" srcOrd="1" destOrd="0" parTransId="{2C117A2F-CF3B-4BD0-BFCF-E65A2F5538D7}" sibTransId="{9D7EBE7A-8F48-47AD-95EA-8896A6002761}"/>
    <dgm:cxn modelId="{31C44BB0-FFE7-4DA0-800C-15ECD86D536A}" srcId="{9A9321E9-0A4E-4C0C-861C-7A0752579231}" destId="{C9E79F7F-A7A8-442E-8C59-B5B57A798002}" srcOrd="0" destOrd="0" parTransId="{29780EDC-33B2-4095-A965-50F3B77A8F75}" sibTransId="{D04F6949-204F-489D-8ECF-F6FB5E6397C4}"/>
    <dgm:cxn modelId="{8D5B22B4-3A8F-4A0C-8302-19947CA42411}" type="presOf" srcId="{C9E79F7F-A7A8-442E-8C59-B5B57A798002}" destId="{5CBE3D41-BE71-46BB-A194-C8D325B8CA87}" srcOrd="0" destOrd="0" presId="urn:microsoft.com/office/officeart/2005/8/layout/chevron2"/>
    <dgm:cxn modelId="{746D5286-B631-4C5E-BA92-2877EEF77739}" srcId="{D14B32E3-4CED-4CFF-AE81-E035C3C6D112}" destId="{A5DD516A-4543-47B9-A247-5852484973E1}" srcOrd="0" destOrd="0" parTransId="{3DC6AC29-288A-486E-A4C9-9DFC7365007C}" sibTransId="{236F48EB-57D9-475F-99A7-E9C767511E86}"/>
    <dgm:cxn modelId="{6A0C94E6-9357-4B51-8D3B-840D0EB02A73}" type="presOf" srcId="{9A9321E9-0A4E-4C0C-861C-7A0752579231}" destId="{430D2C4C-6242-4572-8762-7FC484AA6FA2}" srcOrd="0" destOrd="0" presId="urn:microsoft.com/office/officeart/2005/8/layout/chevron2"/>
    <dgm:cxn modelId="{B62875EC-FB9E-4C5C-8B75-34E3C021BAA4}" srcId="{67D9B6E0-4CF8-482A-9CDF-C638DD690CD0}" destId="{9A9321E9-0A4E-4C0C-861C-7A0752579231}" srcOrd="0" destOrd="0" parTransId="{50804984-9941-4550-8AF9-910B04A90D8C}" sibTransId="{B16CA9AD-DFCB-4FD6-A243-F4E61867E999}"/>
    <dgm:cxn modelId="{4AC1ED6C-423A-44CE-A90A-93B649DCB6A9}" type="presParOf" srcId="{EF98B853-7B84-4AB2-88FE-59976258C519}" destId="{59E43AC2-108A-44A4-BFED-416AFA4613B3}" srcOrd="0" destOrd="0" presId="urn:microsoft.com/office/officeart/2005/8/layout/chevron2"/>
    <dgm:cxn modelId="{FAA6DB0E-4BDA-499A-86C5-B73A53564E99}" type="presParOf" srcId="{59E43AC2-108A-44A4-BFED-416AFA4613B3}" destId="{430D2C4C-6242-4572-8762-7FC484AA6FA2}" srcOrd="0" destOrd="0" presId="urn:microsoft.com/office/officeart/2005/8/layout/chevron2"/>
    <dgm:cxn modelId="{787D6CC6-52AC-49A1-A835-4EBC1EBEB02E}" type="presParOf" srcId="{59E43AC2-108A-44A4-BFED-416AFA4613B3}" destId="{5CBE3D41-BE71-46BB-A194-C8D325B8CA87}" srcOrd="1" destOrd="0" presId="urn:microsoft.com/office/officeart/2005/8/layout/chevron2"/>
    <dgm:cxn modelId="{FBEEBA9C-55D1-4F13-9651-4A433F8E66AB}" type="presParOf" srcId="{EF98B853-7B84-4AB2-88FE-59976258C519}" destId="{5EEBF653-B90F-478F-A3D0-AA5F575D14EE}" srcOrd="1" destOrd="0" presId="urn:microsoft.com/office/officeart/2005/8/layout/chevron2"/>
    <dgm:cxn modelId="{628B41D0-BD77-4940-8BF1-D325ADF63B88}" type="presParOf" srcId="{EF98B853-7B84-4AB2-88FE-59976258C519}" destId="{9C1B21E7-8D1D-46AA-A43B-5EE7710A4852}" srcOrd="2" destOrd="0" presId="urn:microsoft.com/office/officeart/2005/8/layout/chevron2"/>
    <dgm:cxn modelId="{2F8298CC-C6A4-4B74-AD58-B7404C2B46D5}" type="presParOf" srcId="{9C1B21E7-8D1D-46AA-A43B-5EE7710A4852}" destId="{147CDD53-E6D1-4E92-A460-FE6A8BA9C499}" srcOrd="0" destOrd="0" presId="urn:microsoft.com/office/officeart/2005/8/layout/chevron2"/>
    <dgm:cxn modelId="{F02031FF-0CB7-4964-93B6-490B5249A26F}" type="presParOf" srcId="{9C1B21E7-8D1D-46AA-A43B-5EE7710A4852}" destId="{ACEB8675-FEB7-4B27-937A-A6ADAC00786B}" srcOrd="1" destOrd="0" presId="urn:microsoft.com/office/officeart/2005/8/layout/chevron2"/>
    <dgm:cxn modelId="{B27DE598-7C1F-4F2B-AE11-1EED024BAB37}" type="presParOf" srcId="{EF98B853-7B84-4AB2-88FE-59976258C519}" destId="{8A1A482F-B2EC-4304-809E-640158E56F33}" srcOrd="3" destOrd="0" presId="urn:microsoft.com/office/officeart/2005/8/layout/chevron2"/>
    <dgm:cxn modelId="{A5C96ECE-D58A-46D9-B149-3313CC174457}" type="presParOf" srcId="{EF98B853-7B84-4AB2-88FE-59976258C519}" destId="{D2BE78FA-2DBE-4791-A2E0-C1238C6D91EA}" srcOrd="4" destOrd="0" presId="urn:microsoft.com/office/officeart/2005/8/layout/chevron2"/>
    <dgm:cxn modelId="{BCFCD59B-D04A-4C69-8552-D44C5EAFE6C9}" type="presParOf" srcId="{D2BE78FA-2DBE-4791-A2E0-C1238C6D91EA}" destId="{35A95431-5EF4-4C32-9383-4A49F0DA0BB9}" srcOrd="0" destOrd="0" presId="urn:microsoft.com/office/officeart/2005/8/layout/chevron2"/>
    <dgm:cxn modelId="{E5D5D1FB-19A9-4AD5-9D8A-473FFB9C2C24}" type="presParOf" srcId="{D2BE78FA-2DBE-4791-A2E0-C1238C6D91EA}" destId="{8B0022C4-1375-407D-A68C-B8E7986F4D0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1A162-566A-4D4C-B4E5-643A96FF4929}">
      <dsp:nvSpPr>
        <dsp:cNvPr id="0" name=""/>
        <dsp:cNvSpPr/>
      </dsp:nvSpPr>
      <dsp:spPr>
        <a:xfrm>
          <a:off x="-1915301" y="-297123"/>
          <a:ext cx="2290316" cy="2290316"/>
        </a:xfrm>
        <a:prstGeom prst="blockArc">
          <a:avLst>
            <a:gd name="adj1" fmla="val 18900000"/>
            <a:gd name="adj2" fmla="val 2700000"/>
            <a:gd name="adj3" fmla="val 943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5D53A-2491-4925-A1CC-2227F4706E55}">
      <dsp:nvSpPr>
        <dsp:cNvPr id="0" name=""/>
        <dsp:cNvSpPr/>
      </dsp:nvSpPr>
      <dsp:spPr>
        <a:xfrm>
          <a:off x="241032" y="169606"/>
          <a:ext cx="9810577" cy="339213"/>
        </a:xfrm>
        <a:prstGeom prst="rect">
          <a:avLst/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5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1D58"/>
              </a:solidFill>
            </a:rPr>
            <a:t>Вовлечение в формирование антикоррупционной культуры граждан, НПО, НКО, юридических лиц и др.</a:t>
          </a:r>
          <a:endParaRPr lang="ru-RU" sz="1600" kern="1200" dirty="0">
            <a:solidFill>
              <a:srgbClr val="001D58"/>
            </a:solidFill>
          </a:endParaRPr>
        </a:p>
      </dsp:txBody>
      <dsp:txXfrm>
        <a:off x="241032" y="169606"/>
        <a:ext cx="9810577" cy="339213"/>
      </dsp:txXfrm>
    </dsp:sp>
    <dsp:sp modelId="{14B37C7F-16ED-43C0-AB59-3DAB6D51D8FD}">
      <dsp:nvSpPr>
        <dsp:cNvPr id="0" name=""/>
        <dsp:cNvSpPr/>
      </dsp:nvSpPr>
      <dsp:spPr>
        <a:xfrm>
          <a:off x="29023" y="127205"/>
          <a:ext cx="424017" cy="4240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B2706-67AF-4813-B01A-C261E4753A7D}">
      <dsp:nvSpPr>
        <dsp:cNvPr id="0" name=""/>
        <dsp:cNvSpPr/>
      </dsp:nvSpPr>
      <dsp:spPr>
        <a:xfrm>
          <a:off x="364336" y="678427"/>
          <a:ext cx="9687273" cy="339213"/>
        </a:xfrm>
        <a:prstGeom prst="rect">
          <a:avLst/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5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1D58"/>
              </a:solidFill>
            </a:rPr>
            <a:t>Консолидация усилий государства и общества в вопросах противодействия коррупции</a:t>
          </a:r>
          <a:endParaRPr lang="ru-RU" sz="1600" kern="1200" dirty="0">
            <a:solidFill>
              <a:srgbClr val="001D58"/>
            </a:solidFill>
          </a:endParaRPr>
        </a:p>
      </dsp:txBody>
      <dsp:txXfrm>
        <a:off x="364336" y="678427"/>
        <a:ext cx="9687273" cy="339213"/>
      </dsp:txXfrm>
    </dsp:sp>
    <dsp:sp modelId="{FE3697B2-1BAE-4E11-918A-9E7E7DED3053}">
      <dsp:nvSpPr>
        <dsp:cNvPr id="0" name=""/>
        <dsp:cNvSpPr/>
      </dsp:nvSpPr>
      <dsp:spPr>
        <a:xfrm>
          <a:off x="152328" y="636025"/>
          <a:ext cx="424017" cy="4240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0DFD8-5FCD-4B21-90C3-A94758B41356}">
      <dsp:nvSpPr>
        <dsp:cNvPr id="0" name=""/>
        <dsp:cNvSpPr/>
      </dsp:nvSpPr>
      <dsp:spPr>
        <a:xfrm>
          <a:off x="241032" y="1187248"/>
          <a:ext cx="9810577" cy="339213"/>
        </a:xfrm>
        <a:prstGeom prst="rect">
          <a:avLst/>
        </a:pr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5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1D58"/>
              </a:solidFill>
            </a:rPr>
            <a:t>Обеспечение защиты прав и законных интересов граждан, снижение административных барьеров</a:t>
          </a:r>
          <a:endParaRPr lang="ru-RU" sz="1600" kern="1200" dirty="0">
            <a:solidFill>
              <a:srgbClr val="001D58"/>
            </a:solidFill>
          </a:endParaRPr>
        </a:p>
      </dsp:txBody>
      <dsp:txXfrm>
        <a:off x="241032" y="1187248"/>
        <a:ext cx="9810577" cy="339213"/>
      </dsp:txXfrm>
    </dsp:sp>
    <dsp:sp modelId="{F47171EF-B123-4B3C-B3CA-4FBDF0CC1330}">
      <dsp:nvSpPr>
        <dsp:cNvPr id="0" name=""/>
        <dsp:cNvSpPr/>
      </dsp:nvSpPr>
      <dsp:spPr>
        <a:xfrm>
          <a:off x="29023" y="1144846"/>
          <a:ext cx="424017" cy="4240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F61D3-3C44-4BBE-89B5-5F45D3C09923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3B29C-EE8E-41B9-B39B-960AE4FE2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1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3B29C-EE8E-41B9-B39B-960AE4FE2C4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2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1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8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2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0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6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4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9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61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3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7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C361E-8EE5-4D8A-8935-7CDF26DCFE44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F42E-9C8E-4A5C-B455-FDF68409A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9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image" Target="../media/image29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3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diagramData" Target="../diagrams/data2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4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5.jpe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ata.egov.kz/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galacts.egov.k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alog.egov.kz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dget.egov.kz/" TargetMode="External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valuation.egov.k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20268"/>
          <a:stretch/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91918" y="6167415"/>
            <a:ext cx="290008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ИЮНЬ</a:t>
            </a: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kk-KZ" b="1" dirty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2017 </a:t>
            </a:r>
            <a:r>
              <a:rPr lang="en-US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ru-RU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АСТАНА</a:t>
            </a:r>
            <a:endParaRPr lang="ru-RU" dirty="0">
              <a:solidFill>
                <a:srgbClr val="001D58"/>
              </a:solidFill>
              <a:latin typeface="Palatino Linotype" panose="020405020505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35322" y="809940"/>
            <a:ext cx="4935071" cy="923330"/>
            <a:chOff x="1322294" y="418884"/>
            <a:chExt cx="4935071" cy="92333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85989" y="418884"/>
              <a:ext cx="40713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1D58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Агентство Республики Казахстан</a:t>
              </a:r>
            </a:p>
            <a:p>
              <a:r>
                <a:rPr lang="ru-RU" dirty="0">
                  <a:solidFill>
                    <a:srgbClr val="001D58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по делам государственной службы</a:t>
              </a:r>
              <a:br>
                <a:rPr lang="ru-RU" dirty="0">
                  <a:solidFill>
                    <a:srgbClr val="001D58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dirty="0">
                  <a:solidFill>
                    <a:srgbClr val="001D58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и противодействию коррупции</a:t>
              </a:r>
            </a:p>
          </p:txBody>
        </p:sp>
        <p:pic>
          <p:nvPicPr>
            <p:cNvPr id="5" name="Рисунок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22294" y="448701"/>
              <a:ext cx="863695" cy="86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235322" y="2575876"/>
            <a:ext cx="12192000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4625" lvl="3"/>
            <a:r>
              <a:rPr lang="ru-RU" sz="3600" b="1" dirty="0" smtClean="0">
                <a:ln w="0"/>
                <a:solidFill>
                  <a:srgbClr val="001D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ОТКРЫТОЕ ПРАВИТЕЛЬСТВО – </a:t>
            </a:r>
            <a:r>
              <a:rPr lang="ru-RU" sz="3600" b="1" dirty="0" smtClean="0">
                <a:ln w="0"/>
                <a:solidFill>
                  <a:srgbClr val="001D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КЛЮЧ </a:t>
            </a:r>
          </a:p>
          <a:p>
            <a:pPr marL="174625" lvl="3"/>
            <a:r>
              <a:rPr lang="ru-RU" sz="3600" b="1" dirty="0" smtClean="0">
                <a:ln w="0"/>
                <a:solidFill>
                  <a:srgbClr val="001D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 ПОСТРОЕНИЮ ОБЩЕСТВА СВОБОДНОГО</a:t>
            </a:r>
          </a:p>
          <a:p>
            <a:pPr marL="174625" lvl="3"/>
            <a:r>
              <a:rPr lang="ru-RU" sz="3600" b="1" dirty="0" smtClean="0">
                <a:ln w="0"/>
                <a:solidFill>
                  <a:srgbClr val="001D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ОТ КОРРУПЦИИ  </a:t>
            </a:r>
            <a:endParaRPr lang="ru-RU" sz="3600" b="1" dirty="0" smtClean="0">
              <a:ln w="0"/>
              <a:solidFill>
                <a:srgbClr val="001D5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alatino Linotype" panose="020405020505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Рисунок 10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clrChange>
              <a:clrFrom>
                <a:srgbClr val="B91D24">
                  <a:alpha val="87059"/>
                </a:srgbClr>
              </a:clrFrom>
              <a:clrTo>
                <a:srgbClr val="B91D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7" y="3742072"/>
            <a:ext cx="800156" cy="800156"/>
          </a:xfrm>
          <a:prstGeom prst="rect">
            <a:avLst/>
          </a:prstGeom>
        </p:spPr>
      </p:pic>
      <p:pic>
        <p:nvPicPr>
          <p:cNvPr id="1033" name="Рисунок 103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91D24">
                  <a:alpha val="87059"/>
                </a:srgbClr>
              </a:clrFrom>
              <a:clrTo>
                <a:srgbClr val="B91D2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4" y="1454410"/>
            <a:ext cx="876086" cy="876086"/>
          </a:xfrm>
          <a:prstGeom prst="rect">
            <a:avLst/>
          </a:prstGeom>
        </p:spPr>
      </p:pic>
      <p:sp>
        <p:nvSpPr>
          <p:cNvPr id="1030" name="Прямоугольник 1029"/>
          <p:cNvSpPr/>
          <p:nvPr/>
        </p:nvSpPr>
        <p:spPr>
          <a:xfrm>
            <a:off x="1351932" y="246281"/>
            <a:ext cx="970443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ОТКРЫТОЕ СОГЛАШЕНИЕ </a:t>
            </a:r>
            <a:b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сотрудничестве </a:t>
            </a: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вопросам формирования антикоррупционной культуры </a:t>
            </a: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обществе</a:t>
            </a:r>
          </a:p>
        </p:txBody>
      </p:sp>
      <p:sp>
        <p:nvSpPr>
          <p:cNvPr id="1032" name="Скругленный прямоугольник 1031"/>
          <p:cNvSpPr/>
          <p:nvPr/>
        </p:nvSpPr>
        <p:spPr>
          <a:xfrm>
            <a:off x="1207049" y="1730202"/>
            <a:ext cx="9443611" cy="442674"/>
          </a:xfrm>
          <a:prstGeom prst="roundRect">
            <a:avLst/>
          </a:prstGeom>
          <a:noFill/>
          <a:ln>
            <a:solidFill>
              <a:srgbClr val="001D5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alt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sz="2000" b="1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атмосферы нетерпимости к любым проявлениям </a:t>
            </a:r>
            <a:r>
              <a:rPr lang="ru-RU" alt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коррупции</a:t>
            </a:r>
            <a:endParaRPr lang="ru-RU" altLang="ru-RU" sz="1400" dirty="0">
              <a:solidFill>
                <a:srgbClr val="001D58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24477" y="3880540"/>
            <a:ext cx="272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УЧАСТНИКИ:</a:t>
            </a:r>
            <a:endParaRPr lang="ru-RU" sz="2800" u="sng" dirty="0"/>
          </a:p>
        </p:txBody>
      </p:sp>
      <p:grpSp>
        <p:nvGrpSpPr>
          <p:cNvPr id="1039" name="Группа 1038"/>
          <p:cNvGrpSpPr/>
          <p:nvPr/>
        </p:nvGrpSpPr>
        <p:grpSpPr>
          <a:xfrm>
            <a:off x="-109757" y="5088444"/>
            <a:ext cx="3041091" cy="1465524"/>
            <a:chOff x="93487" y="5173267"/>
            <a:chExt cx="3041091" cy="1465524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93487" y="5438462"/>
              <a:ext cx="297285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450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indent="0" algn="ctr">
                <a:spcBef>
                  <a:spcPts val="1200"/>
                </a:spcBef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001D58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rPr>
                <a:t>ГРАЖДАН</a:t>
              </a:r>
              <a:r>
                <a:rPr kumimoji="0" lang="ru-RU" altLang="ru-RU" sz="1600" b="0" i="0" u="none" strike="noStrike" cap="none" normalizeH="0" baseline="0" dirty="0" smtClean="0">
                  <a:ln>
                    <a:noFill/>
                  </a:ln>
                  <a:solidFill>
                    <a:srgbClr val="001D58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rPr>
                <a:t/>
              </a:r>
              <a:br>
                <a:rPr kumimoji="0" lang="ru-RU" altLang="ru-RU" sz="1600" b="0" i="0" u="none" strike="noStrike" cap="none" normalizeH="0" baseline="0" dirty="0" smtClean="0">
                  <a:ln>
                    <a:noFill/>
                  </a:ln>
                  <a:solidFill>
                    <a:srgbClr val="001D58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600" b="0" i="0" u="none" strike="noStrike" cap="none" normalizeH="0" baseline="0" dirty="0" smtClean="0">
                  <a:ln>
                    <a:noFill/>
                  </a:ln>
                  <a:solidFill>
                    <a:srgbClr val="001D58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rPr>
                <a:t>приняли антикоррупционные обязательства</a:t>
              </a:r>
            </a:p>
          </p:txBody>
        </p:sp>
        <p:sp>
          <p:nvSpPr>
            <p:cNvPr id="48" name="Rectangle 8"/>
            <p:cNvSpPr>
              <a:spLocks noChangeArrowheads="1"/>
            </p:cNvSpPr>
            <p:nvPr/>
          </p:nvSpPr>
          <p:spPr bwMode="auto">
            <a:xfrm>
              <a:off x="309558" y="5173267"/>
              <a:ext cx="28250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450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450850" algn="ctr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8" name="Группа 1037"/>
          <p:cNvGrpSpPr/>
          <p:nvPr/>
        </p:nvGrpSpPr>
        <p:grpSpPr>
          <a:xfrm>
            <a:off x="2547537" y="4542228"/>
            <a:ext cx="2947389" cy="2000904"/>
            <a:chOff x="3249173" y="4703769"/>
            <a:chExt cx="2947389" cy="2000904"/>
          </a:xfrm>
        </p:grpSpPr>
        <p:sp>
          <p:nvSpPr>
            <p:cNvPr id="1037" name="Прямоугольник 1036"/>
            <p:cNvSpPr/>
            <p:nvPr/>
          </p:nvSpPr>
          <p:spPr>
            <a:xfrm>
              <a:off x="3249173" y="5504344"/>
              <a:ext cx="29473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0" algn="ctr">
                <a:spcBef>
                  <a:spcPts val="1200"/>
                </a:spcBef>
              </a:pPr>
              <a:r>
                <a:rPr lang="ru-RU" altLang="ru-RU" sz="2400" b="1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ОРГАНИЗАЦИЙ</a:t>
              </a:r>
              <a: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/>
              </a:r>
              <a:b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</a:br>
              <a: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реализуют </a:t>
              </a:r>
              <a:r>
                <a:rPr lang="ru-RU" altLang="ru-RU" sz="1600" dirty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планы совместных действий </a:t>
              </a:r>
              <a: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/>
              </a:r>
              <a:b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</a:br>
              <a:r>
                <a:rPr lang="ru-RU" altLang="ru-RU" sz="1600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altLang="ru-RU" sz="1600" dirty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уполномоченным органом</a:t>
              </a: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3249173" y="4703769"/>
              <a:ext cx="2825020" cy="135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450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indent="0" algn="ctr">
                <a:spcBef>
                  <a:spcPts val="1200"/>
                </a:spcBef>
              </a:pPr>
              <a:r>
                <a:rPr lang="ru-RU" altLang="ru-RU" sz="5400" b="1" dirty="0" smtClean="0">
                  <a:solidFill>
                    <a:srgbClr val="001D58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39 000</a:t>
              </a:r>
              <a:endParaRPr lang="ru-RU" alt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  <a:p>
              <a:pPr marL="0" marR="0" lvl="0" indent="450850" algn="ctr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8" name="Группа 1047"/>
          <p:cNvGrpSpPr/>
          <p:nvPr/>
        </p:nvGrpSpPr>
        <p:grpSpPr>
          <a:xfrm>
            <a:off x="824477" y="2130697"/>
            <a:ext cx="10776973" cy="1696069"/>
            <a:chOff x="824477" y="2645055"/>
            <a:chExt cx="10776973" cy="1696069"/>
          </a:xfrm>
        </p:grpSpPr>
        <p:sp>
          <p:nvSpPr>
            <p:cNvPr id="1041" name="Стрелка вверх 1040"/>
            <p:cNvSpPr/>
            <p:nvPr/>
          </p:nvSpPr>
          <p:spPr>
            <a:xfrm>
              <a:off x="824477" y="2798124"/>
              <a:ext cx="707575" cy="1233745"/>
            </a:xfrm>
            <a:prstGeom prst="upArrow">
              <a:avLst/>
            </a:prstGeom>
            <a:solidFill>
              <a:srgbClr val="001D58"/>
            </a:solidFill>
            <a:ln>
              <a:solidFill>
                <a:srgbClr val="001D58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1D58"/>
                </a:solidFill>
              </a:endParaRPr>
            </a:p>
          </p:txBody>
        </p:sp>
        <p:graphicFrame>
          <p:nvGraphicFramePr>
            <p:cNvPr id="1042" name="Схема 1041"/>
            <p:cNvGraphicFramePr/>
            <p:nvPr>
              <p:extLst>
                <p:ext uri="{D42A27DB-BD31-4B8C-83A1-F6EECF244321}">
                  <p14:modId xmlns:p14="http://schemas.microsoft.com/office/powerpoint/2010/main" val="1324699466"/>
                </p:ext>
              </p:extLst>
            </p:nvPr>
          </p:nvGraphicFramePr>
          <p:xfrm>
            <a:off x="1532052" y="2645055"/>
            <a:ext cx="10069398" cy="16960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43" name="TextBox 1042"/>
            <p:cNvSpPr txBox="1"/>
            <p:nvPr/>
          </p:nvSpPr>
          <p:spPr>
            <a:xfrm>
              <a:off x="1625589" y="2800719"/>
              <a:ext cx="305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1D58"/>
                  </a:solidFill>
                </a:rPr>
                <a:t>1</a:t>
              </a:r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764139" y="3307557"/>
              <a:ext cx="305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1D58"/>
                  </a:solidFill>
                </a:rPr>
                <a:t>2</a:t>
              </a:r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30787" y="3831440"/>
              <a:ext cx="305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1D58"/>
                  </a:solidFill>
                </a:rPr>
                <a:t>3</a:t>
              </a:r>
              <a:endParaRPr lang="ru-RU" b="1" dirty="0">
                <a:solidFill>
                  <a:srgbClr val="001D58"/>
                </a:solidFill>
              </a:endParaRPr>
            </a:p>
          </p:txBody>
        </p:sp>
      </p:grpSp>
      <p:pic>
        <p:nvPicPr>
          <p:cNvPr id="1044" name="Рисунок 10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11" y="5652664"/>
            <a:ext cx="1040641" cy="851433"/>
          </a:xfrm>
          <a:prstGeom prst="rect">
            <a:avLst/>
          </a:prstGeom>
        </p:spPr>
      </p:pic>
      <p:pic>
        <p:nvPicPr>
          <p:cNvPr id="1045" name="Рисунок 104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7" b="45500"/>
          <a:stretch/>
        </p:blipFill>
        <p:spPr>
          <a:xfrm>
            <a:off x="6083811" y="5670368"/>
            <a:ext cx="1128713" cy="899669"/>
          </a:xfrm>
          <a:prstGeom prst="rect">
            <a:avLst/>
          </a:prstGeom>
        </p:spPr>
      </p:pic>
      <p:pic>
        <p:nvPicPr>
          <p:cNvPr id="1046" name="Рисунок 104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50000" l="32637" r="64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3" r="36941" b="49260"/>
          <a:stretch/>
        </p:blipFill>
        <p:spPr>
          <a:xfrm>
            <a:off x="9346254" y="4098959"/>
            <a:ext cx="1143000" cy="1006374"/>
          </a:xfrm>
          <a:prstGeom prst="rect">
            <a:avLst/>
          </a:prstGeom>
        </p:spPr>
      </p:pic>
      <p:pic>
        <p:nvPicPr>
          <p:cNvPr id="1047" name="Рисунок 10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9" y="4098959"/>
            <a:ext cx="1083965" cy="1084863"/>
          </a:xfrm>
          <a:prstGeom prst="rect">
            <a:avLst/>
          </a:prstGeom>
        </p:spPr>
      </p:pic>
      <p:pic>
        <p:nvPicPr>
          <p:cNvPr id="1049" name="Рисунок 10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06" y="4101146"/>
            <a:ext cx="1269610" cy="94848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6000" l="27000" r="76000">
                        <a14:foregroundMark x1="38000" y1="3000" x2="61000" y2="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56" r="27855" b="45238"/>
          <a:stretch/>
        </p:blipFill>
        <p:spPr>
          <a:xfrm>
            <a:off x="11093937" y="4853846"/>
            <a:ext cx="717833" cy="9295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61688" y="5159019"/>
            <a:ext cx="211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Ассамблея народа Казахстана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596936" y="6417212"/>
            <a:ext cx="211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Гражданский альянс Казахстана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260314" y="4887330"/>
            <a:ext cx="211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Партия </a:t>
            </a:r>
          </a:p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«</a:t>
            </a:r>
            <a:r>
              <a:rPr lang="ru-RU" sz="1200" dirty="0" err="1" smtClean="0">
                <a:solidFill>
                  <a:srgbClr val="001D58"/>
                </a:solidFill>
              </a:rPr>
              <a:t>Нұр</a:t>
            </a:r>
            <a:r>
              <a:rPr lang="ru-RU" sz="1200" dirty="0" smtClean="0">
                <a:solidFill>
                  <a:srgbClr val="001D58"/>
                </a:solidFill>
              </a:rPr>
              <a:t> </a:t>
            </a:r>
            <a:r>
              <a:rPr lang="ru-RU" sz="1200" dirty="0" err="1" smtClean="0">
                <a:solidFill>
                  <a:srgbClr val="001D58"/>
                </a:solidFill>
              </a:rPr>
              <a:t>Отан</a:t>
            </a:r>
            <a:r>
              <a:rPr lang="ru-RU" sz="1200" dirty="0" smtClean="0">
                <a:solidFill>
                  <a:srgbClr val="001D58"/>
                </a:solidFill>
              </a:rPr>
              <a:t>»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393912" y="5820098"/>
            <a:ext cx="2117885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1200" dirty="0" smtClean="0">
                <a:solidFill>
                  <a:srgbClr val="001D58"/>
                </a:solidFill>
              </a:rPr>
              <a:t>Первый </a:t>
            </a:r>
          </a:p>
          <a:p>
            <a:pPr lvl="0" algn="ctr">
              <a:lnSpc>
                <a:spcPct val="80000"/>
              </a:lnSpc>
            </a:pPr>
            <a:r>
              <a:rPr lang="ru-RU" sz="1200" dirty="0" smtClean="0">
                <a:solidFill>
                  <a:srgbClr val="001D58"/>
                </a:solidFill>
              </a:rPr>
              <a:t>Антикоррупционный</a:t>
            </a:r>
          </a:p>
          <a:p>
            <a:pPr lvl="0" algn="ctr">
              <a:lnSpc>
                <a:spcPct val="80000"/>
              </a:lnSpc>
            </a:pPr>
            <a:r>
              <a:rPr lang="kk-KZ" sz="1200" dirty="0" smtClean="0">
                <a:solidFill>
                  <a:srgbClr val="001D58"/>
                </a:solidFill>
              </a:rPr>
              <a:t>медиацентр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850441" y="5117961"/>
            <a:ext cx="211788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kk-KZ" sz="1200" dirty="0" smtClean="0">
                <a:solidFill>
                  <a:srgbClr val="001D58"/>
                </a:solidFill>
              </a:rPr>
              <a:t>Национальная палата</a:t>
            </a:r>
            <a:br>
              <a:rPr lang="kk-KZ" sz="1200" dirty="0" smtClean="0">
                <a:solidFill>
                  <a:srgbClr val="001D58"/>
                </a:solidFill>
              </a:rPr>
            </a:br>
            <a:r>
              <a:rPr lang="kk-KZ" sz="1200" dirty="0" smtClean="0">
                <a:solidFill>
                  <a:srgbClr val="001D58"/>
                </a:solidFill>
              </a:rPr>
              <a:t>предпринимателей «Атамекен»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983035" y="6432811"/>
            <a:ext cx="211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Федерация </a:t>
            </a:r>
          </a:p>
          <a:p>
            <a:pPr lvl="0" algn="ctr"/>
            <a:r>
              <a:rPr lang="ru-RU" sz="1200" dirty="0" smtClean="0">
                <a:solidFill>
                  <a:srgbClr val="001D58"/>
                </a:solidFill>
              </a:rPr>
              <a:t>профсоюзов Казахстана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7"/>
          <a:srcRect l="15923" t="19963" r="18152" b="19809"/>
          <a:stretch/>
        </p:blipFill>
        <p:spPr>
          <a:xfrm>
            <a:off x="7732059" y="5365376"/>
            <a:ext cx="1089212" cy="99508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7371860" y="6318750"/>
            <a:ext cx="1894792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1200" dirty="0">
                <a:solidFill>
                  <a:srgbClr val="001D58"/>
                </a:solidFill>
              </a:rPr>
              <a:t>О</a:t>
            </a:r>
            <a:r>
              <a:rPr lang="ru-RU" sz="1200" dirty="0" smtClean="0">
                <a:solidFill>
                  <a:srgbClr val="001D58"/>
                </a:solidFill>
              </a:rPr>
              <a:t>бщенациональная </a:t>
            </a:r>
            <a:r>
              <a:rPr lang="ru-RU" sz="1200" dirty="0">
                <a:solidFill>
                  <a:srgbClr val="001D58"/>
                </a:solidFill>
              </a:rPr>
              <a:t>социал-демократическая партия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1339" y="4626779"/>
            <a:ext cx="2089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ru-RU" altLang="ru-RU" sz="5400" b="1" dirty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54 000</a:t>
            </a:r>
            <a:endParaRPr lang="ru-RU" altLang="ru-RU" dirty="0">
              <a:solidFill>
                <a:srgbClr val="001D58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479975" y="344225"/>
            <a:ext cx="7167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ru-RU" sz="2400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КОНГРЕСС ГРАЖДАНСКИХ ИНИЦИАТИВ</a:t>
            </a:r>
            <a:endParaRPr lang="en-US" sz="2400" b="1" dirty="0" smtClean="0">
              <a:solidFill>
                <a:srgbClr val="001D58"/>
              </a:solidFill>
              <a:latin typeface="Palatino Linotype" panose="020405020505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kk-KZ" sz="2400" b="1" dirty="0" smtClean="0">
                <a:solidFill>
                  <a:srgbClr val="001D58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 вопросам противодействия коррупции</a:t>
            </a:r>
            <a:endParaRPr lang="ru-RU" sz="2400" b="1" dirty="0" smtClean="0">
              <a:solidFill>
                <a:srgbClr val="001D58"/>
              </a:solidFill>
              <a:latin typeface="Palatino Linotype" panose="020405020505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2371"/>
          <a:stretch/>
        </p:blipFill>
        <p:spPr>
          <a:xfrm>
            <a:off x="8024173" y="0"/>
            <a:ext cx="4161600" cy="2442779"/>
          </a:xfrm>
          <a:prstGeom prst="rect">
            <a:avLst/>
          </a:prstGeom>
          <a:ln w="12700">
            <a:solidFill>
              <a:srgbClr val="001D58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15573" r="18817" b="31139"/>
          <a:stretch/>
        </p:blipFill>
        <p:spPr>
          <a:xfrm>
            <a:off x="8025985" y="4783959"/>
            <a:ext cx="4159788" cy="2074042"/>
          </a:xfrm>
          <a:prstGeom prst="rect">
            <a:avLst/>
          </a:prstGeom>
          <a:ln w="12700">
            <a:solidFill>
              <a:srgbClr val="001D58"/>
            </a:solidFill>
          </a:ln>
        </p:spPr>
      </p:pic>
      <p:sp>
        <p:nvSpPr>
          <p:cNvPr id="145" name="Прямоугольник 144"/>
          <p:cNvSpPr/>
          <p:nvPr/>
        </p:nvSpPr>
        <p:spPr>
          <a:xfrm>
            <a:off x="325452" y="1127450"/>
            <a:ext cx="7476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дал старт 5 антикоррупционным проектам, </a:t>
            </a:r>
          </a:p>
          <a:p>
            <a:pPr algn="ctr"/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предложенным общественными организациями </a:t>
            </a: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2" y="1586531"/>
            <a:ext cx="1712495" cy="1712495"/>
          </a:xfrm>
          <a:prstGeom prst="rect">
            <a:avLst/>
          </a:prstGeom>
        </p:spPr>
      </p:pic>
      <p:pic>
        <p:nvPicPr>
          <p:cNvPr id="153" name="Рисунок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5" y="2047599"/>
            <a:ext cx="1334459" cy="1334459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35" y="2047599"/>
            <a:ext cx="1264645" cy="1264645"/>
          </a:xfrm>
          <a:prstGeom prst="rect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4"/>
          <a:stretch/>
        </p:blipFill>
        <p:spPr>
          <a:xfrm>
            <a:off x="2012063" y="4289411"/>
            <a:ext cx="1230092" cy="1531569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3" y="4156682"/>
            <a:ext cx="1664298" cy="16642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9758" y="3327887"/>
            <a:ext cx="1910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Кампания </a:t>
            </a:r>
          </a:p>
          <a:p>
            <a:pPr algn="ctr"/>
            <a:r>
              <a:rPr lang="ru-RU" alt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«В будущее без взяток! Вместе»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29403" y="3325685"/>
            <a:ext cx="1910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Общественный мониторинг </a:t>
            </a:r>
            <a:r>
              <a:rPr lang="ru-RU" dirty="0" err="1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госзакупок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47924" y="3325685"/>
            <a:ext cx="3077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Рассмотрение</a:t>
            </a:r>
          </a:p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вопросов</a:t>
            </a:r>
            <a:b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конфликта интересов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28800" y="5820980"/>
            <a:ext cx="2595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Общественный аудит методом</a:t>
            </a:r>
            <a:b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«Тайный покупатель»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29521" y="5820980"/>
            <a:ext cx="2678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10 шагов </a:t>
            </a:r>
          </a:p>
          <a:p>
            <a:pPr algn="ctr"/>
            <a:r>
              <a:rPr lang="ru-RU" dirty="0" smtClean="0">
                <a:solidFill>
                  <a:srgbClr val="001D58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 снижению коррупции на дорогах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r="312" b="15515"/>
          <a:stretch/>
        </p:blipFill>
        <p:spPr>
          <a:xfrm>
            <a:off x="8033135" y="2441715"/>
            <a:ext cx="4145418" cy="2343308"/>
          </a:xfrm>
          <a:prstGeom prst="rect">
            <a:avLst/>
          </a:prstGeom>
          <a:ln w="12700">
            <a:solidFill>
              <a:srgbClr val="001D58"/>
            </a:solidFill>
          </a:ln>
        </p:spPr>
      </p:pic>
    </p:spTree>
    <p:extLst>
      <p:ext uri="{BB962C8B-B14F-4D97-AF65-F5344CB8AC3E}">
        <p14:creationId xmlns:p14="http://schemas.microsoft.com/office/powerpoint/2010/main" val="5836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8551249" y="2742841"/>
            <a:ext cx="3495427" cy="3661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516" y="0"/>
            <a:ext cx="612119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3386" y="501426"/>
            <a:ext cx="4719858" cy="610739"/>
            <a:chOff x="2" y="365175"/>
            <a:chExt cx="3860250" cy="610739"/>
          </a:xfrm>
        </p:grpSpPr>
        <p:sp>
          <p:nvSpPr>
            <p:cNvPr id="4" name="Пятиугольник 3"/>
            <p:cNvSpPr/>
            <p:nvPr/>
          </p:nvSpPr>
          <p:spPr>
            <a:xfrm>
              <a:off x="2" y="365175"/>
              <a:ext cx="3860250" cy="610739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2" y="439711"/>
              <a:ext cx="36517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В будущее без взяток! Вместе!</a:t>
              </a:r>
              <a:endParaRPr lang="ru-RU" sz="2400" dirty="0" smtClean="0">
                <a:solidFill>
                  <a:schemeClr val="bg1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0043606" y="539626"/>
            <a:ext cx="2148394" cy="1409269"/>
            <a:chOff x="10031812" y="451296"/>
            <a:chExt cx="2148394" cy="140926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302334" y="451296"/>
              <a:ext cx="1774845" cy="120032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k-KZ" sz="2400" dirty="0" err="1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проведено</a:t>
              </a:r>
              <a:r>
                <a:rPr lang="kk-KZ" sz="2400" dirty="0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</a:p>
            <a:p>
              <a:pPr algn="ctr"/>
              <a:r>
                <a:rPr lang="kk-KZ" sz="4800" dirty="0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4435 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031812" y="1398900"/>
              <a:ext cx="21483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встреч</a:t>
              </a:r>
              <a:endParaRPr lang="ru-RU" sz="24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283298" y="2715398"/>
            <a:ext cx="2031326" cy="1427203"/>
            <a:chOff x="9542317" y="2747037"/>
            <a:chExt cx="2031326" cy="142720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542317" y="2747037"/>
              <a:ext cx="2031326" cy="120032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k-KZ" sz="2400" dirty="0" err="1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охвачено</a:t>
              </a:r>
              <a:endParaRPr lang="kk-KZ" sz="24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algn="ctr"/>
              <a:r>
                <a:rPr lang="kk-KZ" sz="4800" dirty="0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324668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907802" y="3712575"/>
              <a:ext cx="1300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kk-KZ" sz="2400" dirty="0" err="1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человек</a:t>
              </a:r>
              <a:endParaRPr lang="ru-RU" sz="24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456433" y="5121513"/>
            <a:ext cx="1819729" cy="1431160"/>
            <a:chOff x="9763568" y="2747037"/>
            <a:chExt cx="1636491" cy="134336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9833437" y="2747037"/>
              <a:ext cx="1449085" cy="112669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k-KZ" sz="2400" dirty="0" err="1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посещено</a:t>
              </a:r>
              <a:endParaRPr lang="kk-KZ" sz="24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algn="ctr"/>
              <a:r>
                <a:rPr lang="kk-KZ" sz="4800" dirty="0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1824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763568" y="3657059"/>
              <a:ext cx="1636491" cy="4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kk-KZ" sz="2400" dirty="0" err="1" smtClean="0">
                  <a:solidFill>
                    <a:srgbClr val="001D58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коллектива</a:t>
              </a:r>
              <a:endParaRPr lang="ru-RU" sz="24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2492" y="137261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Руководство территориальных Департаментов Агентства совместно с представителями общественных правозащитных </a:t>
            </a:r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организаций </a:t>
            </a:r>
            <a:r>
              <a:rPr lang="ru-RU" sz="20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проводят: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237" y="4001479"/>
            <a:ext cx="609600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выездные приемы </a:t>
            </a: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/>
            </a:r>
            <a:b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 </a:t>
            </a:r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личным </a:t>
            </a: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вопросам</a:t>
            </a:r>
          </a:p>
          <a:p>
            <a:endParaRPr lang="ru-RU" sz="28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4237" y="27668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разъяснительные мероприятия </a:t>
            </a: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/>
            </a:r>
            <a:b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в </a:t>
            </a:r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трудовых </a:t>
            </a: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коллективах</a:t>
            </a:r>
            <a:endParaRPr lang="ru-RU" sz="28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  <a:p>
            <a:pPr lvl="0" algn="ctr"/>
            <a:endParaRPr lang="ru-RU" sz="28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4237" y="538647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выезды в отдаленные </a:t>
            </a:r>
          </a:p>
          <a:p>
            <a:pPr lvl="0"/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населенные пункты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355" y="2305422"/>
            <a:ext cx="4032000" cy="22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20963" y="501426"/>
            <a:ext cx="5350689" cy="906666"/>
            <a:chOff x="-79201" y="365175"/>
            <a:chExt cx="3939453" cy="906666"/>
          </a:xfrm>
        </p:grpSpPr>
        <p:sp>
          <p:nvSpPr>
            <p:cNvPr id="4" name="Пятиугольник 3"/>
            <p:cNvSpPr/>
            <p:nvPr/>
          </p:nvSpPr>
          <p:spPr>
            <a:xfrm>
              <a:off x="2" y="365175"/>
              <a:ext cx="3860250" cy="905533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-79201" y="440844"/>
              <a:ext cx="375858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РАССМОТРЕНИЕ ВОПРОСОВ</a:t>
              </a:r>
            </a:p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КОНФЛИКТА ИНТЕРЕСОВ 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4" y="1642842"/>
            <a:ext cx="3120944" cy="19505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01154" y="1684788"/>
            <a:ext cx="89908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за 2017 год проведен мониторинг </a:t>
            </a:r>
            <a:b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более </a:t>
            </a:r>
            <a:r>
              <a:rPr lang="ru-RU" sz="32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1000 </a:t>
            </a:r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госорганов</a:t>
            </a:r>
          </a:p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на предмет конфликта интересов</a:t>
            </a:r>
          </a:p>
          <a:p>
            <a:endParaRPr lang="ru-RU" sz="24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94" y="3494437"/>
            <a:ext cx="905233" cy="9052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39127" y="3419505"/>
            <a:ext cx="8990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организовано </a:t>
            </a:r>
            <a:r>
              <a:rPr lang="en-US" sz="32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297 </a:t>
            </a:r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приемов граждан</a:t>
            </a:r>
          </a:p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 вопросам конфликта интересов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954" y="4714736"/>
            <a:ext cx="1329708" cy="13297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993208" y="4843112"/>
            <a:ext cx="8990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опубликовано </a:t>
            </a:r>
            <a:r>
              <a:rPr lang="ru-RU" sz="32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95 </a:t>
            </a:r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объявлений в местных СМИ</a:t>
            </a:r>
          </a:p>
          <a:p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и социальных сетях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54502" y="1412972"/>
            <a:ext cx="1855694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установлен</a:t>
            </a:r>
            <a:endParaRPr lang="ru-RU" dirty="0" smtClean="0"/>
          </a:p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41 факт </a:t>
            </a:r>
          </a:p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конфликта интересов</a:t>
            </a:r>
            <a:endParaRPr lang="ru-RU" sz="24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26389" y="3223755"/>
            <a:ext cx="2283807" cy="830997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устранено</a:t>
            </a:r>
          </a:p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22 нарушения</a:t>
            </a:r>
            <a:endParaRPr lang="ru-RU" sz="24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26389" y="4303284"/>
            <a:ext cx="2283807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19 нарушений</a:t>
            </a:r>
          </a:p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на стадии </a:t>
            </a:r>
          </a:p>
          <a:p>
            <a:pPr lvl="0" algn="ctr"/>
            <a:r>
              <a:rPr lang="kk-KZ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устранения</a:t>
            </a:r>
            <a:endParaRPr lang="ru-RU" sz="24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3387" y="501426"/>
            <a:ext cx="5939103" cy="905533"/>
            <a:chOff x="2" y="365175"/>
            <a:chExt cx="3860250" cy="905533"/>
          </a:xfrm>
        </p:grpSpPr>
        <p:sp>
          <p:nvSpPr>
            <p:cNvPr id="4" name="Пятиугольник 3"/>
            <p:cNvSpPr/>
            <p:nvPr/>
          </p:nvSpPr>
          <p:spPr>
            <a:xfrm>
              <a:off x="2" y="365175"/>
              <a:ext cx="3860250" cy="905533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2" y="506502"/>
              <a:ext cx="37585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20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ОБЩЕСТВЕННЫЙ </a:t>
              </a:r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АУДИТ  МЕТОДОМ 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«ТАЙНЫЙ ПОКУПАТЕЛЬ»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260568" y="658574"/>
            <a:ext cx="593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253 </a:t>
            </a:r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«контрольных </a:t>
            </a:r>
            <a:r>
              <a:rPr lang="kk-KZ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мероприятий</a:t>
            </a:r>
            <a:r>
              <a:rPr lang="ru-RU" sz="28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»</a:t>
            </a:r>
            <a:endParaRPr lang="ru-RU" sz="28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3356" y="2110439"/>
            <a:ext cx="4038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1D58"/>
                </a:solidFill>
                <a:latin typeface="Palatino Linotype" panose="02040502050505030304" pitchFamily="18" charset="0"/>
              </a:rPr>
              <a:t>239 фактов нарушений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61972" y="2373131"/>
            <a:ext cx="4275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1D58"/>
                </a:solidFill>
                <a:latin typeface="Palatino Linotype" panose="02040502050505030304" pitchFamily="18" charset="0"/>
              </a:rPr>
              <a:t>209 рекомендаций, </a:t>
            </a:r>
            <a:endParaRPr lang="ru-RU" sz="24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из которых 74% исполнены</a:t>
            </a:r>
            <a:endParaRPr lang="ru-RU" sz="24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7227" y="4171984"/>
            <a:ext cx="3203030" cy="2190663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20170518_175849_Richtone(HDR)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1067" r="4683" b="15515"/>
          <a:stretch/>
        </p:blipFill>
        <p:spPr bwMode="auto">
          <a:xfrm>
            <a:off x="8119188" y="4171984"/>
            <a:ext cx="3200400" cy="2190663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Нашивка 19"/>
          <p:cNvSpPr/>
          <p:nvPr/>
        </p:nvSpPr>
        <p:spPr>
          <a:xfrm>
            <a:off x="6157483" y="2357743"/>
            <a:ext cx="649982" cy="861775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rgbClr val="001D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6157483" y="4836429"/>
            <a:ext cx="649982" cy="861775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rgbClr val="001D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3356" y="2613393"/>
            <a:ext cx="8623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spcAft>
                <a:spcPts val="0"/>
              </a:spcAft>
              <a:buFont typeface="ArialUnicodeMS" charset="0"/>
              <a:buChar char="✗"/>
            </a:pPr>
            <a:r>
              <a:rPr lang="ru-RU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ненадлежащее оказание консультации</a:t>
            </a:r>
          </a:p>
          <a:p>
            <a:pPr indent="-285750" algn="just">
              <a:spcAft>
                <a:spcPts val="0"/>
              </a:spcAft>
              <a:buFont typeface="ArialUnicodeMS" charset="0"/>
              <a:buChar char="✗"/>
            </a:pPr>
            <a:r>
              <a:rPr lang="ru-RU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отсутствие пандусов </a:t>
            </a:r>
          </a:p>
          <a:p>
            <a:pPr indent="-285750" algn="just">
              <a:spcAft>
                <a:spcPts val="0"/>
              </a:spcAft>
              <a:buFont typeface="ArialUnicodeMS" charset="0"/>
              <a:buChar char="✗"/>
            </a:pPr>
            <a:r>
              <a:rPr lang="ru-RU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не соблюдение графика работы </a:t>
            </a:r>
          </a:p>
          <a:p>
            <a:pPr indent="-285750" algn="just">
              <a:spcAft>
                <a:spcPts val="0"/>
              </a:spcAft>
              <a:buFont typeface="ArialUnicodeMS" charset="0"/>
              <a:buChar char="✗"/>
            </a:pPr>
            <a:r>
              <a:rPr lang="ru-RU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наличие очередей </a:t>
            </a:r>
            <a:r>
              <a:rPr lang="ru-RU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и другие</a:t>
            </a:r>
            <a:endParaRPr lang="ru-RU" dirty="0">
              <a:solidFill>
                <a:srgbClr val="001D58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</a:blip>
          <a:srcRect l="145" t="11804" r="-145" b="13843"/>
          <a:stretch/>
        </p:blipFill>
        <p:spPr>
          <a:xfrm>
            <a:off x="0" y="0"/>
            <a:ext cx="9223692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94129" y="227821"/>
            <a:ext cx="4141694" cy="905533"/>
            <a:chOff x="-98258" y="272840"/>
            <a:chExt cx="3958510" cy="905533"/>
          </a:xfrm>
        </p:grpSpPr>
        <p:sp>
          <p:nvSpPr>
            <p:cNvPr id="3" name="Пятиугольник 2"/>
            <p:cNvSpPr/>
            <p:nvPr/>
          </p:nvSpPr>
          <p:spPr>
            <a:xfrm>
              <a:off x="2" y="272840"/>
              <a:ext cx="3860250" cy="905533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 flipH="1">
              <a:off x="-98258" y="443967"/>
              <a:ext cx="37585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ru-RU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ШАГОВ ПО СНИЖЕНИЮ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КОРРУПЦИИ НА ДОРОГАХ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261" t="7311" r="21331"/>
          <a:stretch/>
        </p:blipFill>
        <p:spPr>
          <a:xfrm>
            <a:off x="9223692" y="0"/>
            <a:ext cx="2968308" cy="2691468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453" b="12063"/>
          <a:stretch/>
        </p:blipFill>
        <p:spPr>
          <a:xfrm>
            <a:off x="9223692" y="5155268"/>
            <a:ext cx="2968308" cy="1702732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74515" y="1275896"/>
            <a:ext cx="913012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Распространены инструкции </a:t>
            </a:r>
            <a:r>
              <a:rPr lang="ru-RU" sz="20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по порядку взаимодействия </a:t>
            </a: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граждан с </a:t>
            </a:r>
            <a:r>
              <a:rPr lang="ru-RU" sz="20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сотрудниками дорожной полиции</a:t>
            </a:r>
            <a:endParaRPr lang="ru-RU" sz="2000" dirty="0">
              <a:solidFill>
                <a:srgbClr val="001D58"/>
              </a:solidFill>
            </a:endParaRP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Широко освещаются случаи наказания за дачу взятки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Проводится общественный аудит технических средств фиксации нарушений ПДД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Проводятся рейды, направленные на пресечение использования служебных автомобилей в личных целях и нарушений ПДД госслужащими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В результате мониторинга деятельности </a:t>
            </a:r>
            <a:r>
              <a:rPr lang="ru-RU" sz="2000" dirty="0" err="1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СпецЦОНов</a:t>
            </a: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 значительно сокращены коррупционные риски и улучшено качество оказания услуг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Проведен общественный мониторинг деятельности транспортного контроля и таможенных постов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ü"/>
            </a:pP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В социальных </a:t>
            </a:r>
            <a:r>
              <a:rPr lang="ru-RU" sz="2000" dirty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сетях создана </a:t>
            </a:r>
            <a:r>
              <a:rPr lang="ru-RU" sz="2000" dirty="0" smtClean="0">
                <a:solidFill>
                  <a:srgbClr val="001D58"/>
                </a:solidFill>
                <a:latin typeface="Palatino Linotype" charset="0"/>
                <a:ea typeface="Palatino Linotype" charset="0"/>
                <a:cs typeface="Palatino Linotype" charset="0"/>
              </a:rPr>
              <a:t>диалоговая площадка по вопросам минимизации коррупции на дорогах</a:t>
            </a:r>
          </a:p>
          <a:p>
            <a:pPr marL="342900" indent="-342900">
              <a:buFont typeface="Wingdings" charset="2"/>
              <a:buChar char="ü"/>
            </a:pPr>
            <a:endParaRPr lang="ru-RU" sz="2400" dirty="0">
              <a:solidFill>
                <a:srgbClr val="001D5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25" r="18621"/>
          <a:stretch/>
        </p:blipFill>
        <p:spPr>
          <a:xfrm>
            <a:off x="9223692" y="2691468"/>
            <a:ext cx="2991840" cy="2463800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8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rcRect b="17258"/>
          <a:stretch/>
        </p:blipFill>
        <p:spPr>
          <a:xfrm>
            <a:off x="0" y="-284224"/>
            <a:ext cx="12192000" cy="714222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9115" y="484444"/>
            <a:ext cx="5048316" cy="759817"/>
            <a:chOff x="1" y="365174"/>
            <a:chExt cx="2788599" cy="759817"/>
          </a:xfrm>
        </p:grpSpPr>
        <p:sp>
          <p:nvSpPr>
            <p:cNvPr id="4" name="Пятиугольник 3"/>
            <p:cNvSpPr/>
            <p:nvPr/>
          </p:nvSpPr>
          <p:spPr>
            <a:xfrm>
              <a:off x="1" y="365174"/>
              <a:ext cx="2788599" cy="759817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7215" y="514249"/>
              <a:ext cx="26847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ГРАЖДАНСКИЙ КОНТРОЛЬ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16016" r="5530"/>
          <a:stretch/>
        </p:blipFill>
        <p:spPr>
          <a:xfrm>
            <a:off x="7744867" y="1095184"/>
            <a:ext cx="3856881" cy="2454794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56" y="4012668"/>
            <a:ext cx="3338592" cy="2503944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2565" y="3763157"/>
            <a:ext cx="67719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Оказывают бесплатные консультации по вопросам противодействия коррупции</a:t>
            </a:r>
          </a:p>
          <a:p>
            <a:pPr marL="342900" indent="-342900">
              <a:buFont typeface="Wingdings" charset="2"/>
              <a:buChar char="v"/>
            </a:pP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Организуют антикоррупционные мероприятия</a:t>
            </a:r>
          </a:p>
          <a:p>
            <a:pPr marL="342900" indent="-342900">
              <a:buFont typeface="Wingdings" charset="2"/>
              <a:buChar char="v"/>
            </a:pP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Участвуют в реализации 5 антикоррупционных проектов</a:t>
            </a: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248" y="1557874"/>
            <a:ext cx="8142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0">
              <a:defRPr/>
            </a:pP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Для реализации антикоррупционного проекта «Гражданский контроль</a:t>
            </a:r>
            <a:r>
              <a:rPr lang="ru-RU" sz="28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» </a:t>
            </a:r>
            <a:r>
              <a:rPr lang="ru-RU" sz="28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выделено </a:t>
            </a:r>
            <a:r>
              <a:rPr lang="ru-RU" sz="2800" b="1" u="sng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37,5 </a:t>
            </a:r>
            <a:r>
              <a:rPr lang="ru-RU" sz="2800" b="1" u="sng" dirty="0">
                <a:solidFill>
                  <a:srgbClr val="001D58"/>
                </a:solidFill>
                <a:latin typeface="Palatino Linotype" panose="02040502050505030304" pitchFamily="18" charset="0"/>
              </a:rPr>
              <a:t>млн </a:t>
            </a:r>
            <a:r>
              <a:rPr lang="ru-RU" sz="2800" b="1" u="sng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тенге</a:t>
            </a:r>
            <a:endParaRPr lang="ru-RU" sz="2800" b="1" u="sng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2565" y="3227952"/>
            <a:ext cx="6898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/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Во </a:t>
            </a:r>
            <a:r>
              <a:rPr lang="ru-RU" sz="20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всех </a:t>
            </a:r>
            <a:r>
              <a:rPr lang="ru-RU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регионах страны 16 НПО-партнеров</a:t>
            </a: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52968" y="0"/>
            <a:ext cx="5039032" cy="6858000"/>
          </a:xfrm>
          <a:prstGeom prst="rect">
            <a:avLst/>
          </a:prstGeom>
          <a:solidFill>
            <a:srgbClr val="001D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03" y="680947"/>
            <a:ext cx="4442762" cy="29632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535"/>
            <a:ext cx="3913787" cy="2610465"/>
          </a:xfrm>
          <a:prstGeom prst="rect">
            <a:avLst/>
          </a:prstGeom>
          <a:ln w="12700">
            <a:solidFill>
              <a:srgbClr val="001D58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12117"/>
          <a:stretch/>
        </p:blipFill>
        <p:spPr>
          <a:xfrm>
            <a:off x="3913787" y="4247535"/>
            <a:ext cx="3239181" cy="2615943"/>
          </a:xfrm>
          <a:prstGeom prst="rect">
            <a:avLst/>
          </a:prstGeom>
          <a:ln w="12700">
            <a:solidFill>
              <a:srgbClr val="001D58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566815" y="4006289"/>
            <a:ext cx="4211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24 </a:t>
            </a:r>
            <a:r>
              <a:rPr lang="kk-KZ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апреля 2017 года </a:t>
            </a:r>
          </a:p>
          <a:p>
            <a:pPr algn="ctr"/>
            <a:r>
              <a:rPr lang="kk-KZ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на  </a:t>
            </a:r>
            <a:r>
              <a:rPr lang="ru-RU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Расширенном заседании Совета Ассамблеи народа </a:t>
            </a:r>
            <a:r>
              <a:rPr lang="ru-RU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Казахстана </a:t>
            </a:r>
            <a:r>
              <a:rPr lang="ru-RU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подписан План, направленный на привлечение потенциала </a:t>
            </a:r>
            <a:r>
              <a:rPr lang="ru-RU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общественности </a:t>
            </a:r>
            <a:endParaRPr lang="ru-RU" sz="20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формирование антикоррупционной культуры.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07625"/>
            <a:ext cx="814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Активными участниками антикоррупционного движения стали </a:t>
            </a:r>
            <a:endParaRPr lang="ru-RU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075" y="1454705"/>
            <a:ext cx="637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000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82042124"/>
              </p:ext>
            </p:extLst>
          </p:nvPr>
        </p:nvGraphicFramePr>
        <p:xfrm>
          <a:off x="242613" y="1374006"/>
          <a:ext cx="6556839" cy="263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60566" y="548827"/>
            <a:ext cx="8148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1083 этнокультурные организации</a:t>
            </a:r>
            <a:endParaRPr lang="ru-RU" sz="28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8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9116" y="484444"/>
            <a:ext cx="7242876" cy="696330"/>
            <a:chOff x="1" y="365174"/>
            <a:chExt cx="2788599" cy="759817"/>
          </a:xfrm>
        </p:grpSpPr>
        <p:sp>
          <p:nvSpPr>
            <p:cNvPr id="4" name="Пятиугольник 3"/>
            <p:cNvSpPr/>
            <p:nvPr/>
          </p:nvSpPr>
          <p:spPr>
            <a:xfrm>
              <a:off x="1" y="365174"/>
              <a:ext cx="2788599" cy="759817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2288" y="454657"/>
              <a:ext cx="2684762" cy="638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СОТРУДНИЧЕСТВО С НАЦИОНАЛЬНОЙ ПАЛАТОЙ ПРЕДПРИНИМАТЕЛЕЙ «АТАМЕКЕН»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865730" y="4149962"/>
            <a:ext cx="10259408" cy="2308289"/>
            <a:chOff x="827323" y="1286525"/>
            <a:chExt cx="10259408" cy="23082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861" y="1462348"/>
              <a:ext cx="761905" cy="62857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718" y="2994814"/>
              <a:ext cx="780952" cy="600000"/>
            </a:xfrm>
            <a:prstGeom prst="rect">
              <a:avLst/>
            </a:prstGeom>
          </p:spPr>
        </p:pic>
        <p:sp>
          <p:nvSpPr>
            <p:cNvPr id="8" name="Кольцо 7"/>
            <p:cNvSpPr/>
            <p:nvPr/>
          </p:nvSpPr>
          <p:spPr>
            <a:xfrm>
              <a:off x="1196138" y="2140381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Овал 8"/>
            <p:cNvSpPr/>
            <p:nvPr/>
          </p:nvSpPr>
          <p:spPr>
            <a:xfrm>
              <a:off x="1841240" y="2347276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Кольцо 9"/>
            <p:cNvSpPr/>
            <p:nvPr/>
          </p:nvSpPr>
          <p:spPr>
            <a:xfrm>
              <a:off x="2147945" y="2167623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Кольцо 10"/>
            <p:cNvSpPr/>
            <p:nvPr/>
          </p:nvSpPr>
          <p:spPr>
            <a:xfrm>
              <a:off x="3120582" y="2163428"/>
              <a:ext cx="628850" cy="628850"/>
            </a:xfrm>
            <a:prstGeom prst="donut">
              <a:avLst>
                <a:gd name="adj" fmla="val 2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Кольцо 11"/>
            <p:cNvSpPr/>
            <p:nvPr/>
          </p:nvSpPr>
          <p:spPr>
            <a:xfrm>
              <a:off x="4091050" y="2163676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Кольцо 12"/>
            <p:cNvSpPr/>
            <p:nvPr/>
          </p:nvSpPr>
          <p:spPr>
            <a:xfrm>
              <a:off x="5067007" y="2160892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Кольцо 13"/>
            <p:cNvSpPr/>
            <p:nvPr/>
          </p:nvSpPr>
          <p:spPr>
            <a:xfrm>
              <a:off x="6046402" y="2155328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Кольцо 14"/>
            <p:cNvSpPr/>
            <p:nvPr/>
          </p:nvSpPr>
          <p:spPr>
            <a:xfrm>
              <a:off x="7041672" y="2122937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Кольцо 15"/>
            <p:cNvSpPr/>
            <p:nvPr/>
          </p:nvSpPr>
          <p:spPr>
            <a:xfrm>
              <a:off x="8025622" y="2146938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Кольцо 16"/>
            <p:cNvSpPr/>
            <p:nvPr/>
          </p:nvSpPr>
          <p:spPr>
            <a:xfrm>
              <a:off x="9008743" y="2146938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827323" y="1446971"/>
              <a:ext cx="1512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здравоохранения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0034" y="2915498"/>
              <a:ext cx="182117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по вопросам развития предпринимательской деятельности МИО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10601" y="1474877"/>
              <a:ext cx="1512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сельского хозяйства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flipH="1" flipV="1">
              <a:off x="1523422" y="1924183"/>
              <a:ext cx="3162" cy="24880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 flipV="1">
              <a:off x="2459208" y="2764278"/>
              <a:ext cx="3162" cy="24880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 flipV="1">
              <a:off x="3435007" y="1938284"/>
              <a:ext cx="3162" cy="2488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 flipV="1">
              <a:off x="4425743" y="2761163"/>
              <a:ext cx="3162" cy="2488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5378270" y="1912345"/>
              <a:ext cx="3162" cy="24880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 flipV="1">
              <a:off x="6373626" y="2756655"/>
              <a:ext cx="3162" cy="24880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 flipV="1">
              <a:off x="7356097" y="1885961"/>
              <a:ext cx="3162" cy="24880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8361169" y="2730089"/>
              <a:ext cx="3162" cy="24880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74264" y="2980413"/>
              <a:ext cx="1742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архитектуры и градостроительства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43717" y="1442147"/>
              <a:ext cx="17036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экологии и природопользования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47431" y="3019867"/>
              <a:ext cx="16452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земельных отношений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75207" y="1442146"/>
              <a:ext cx="18002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по вопросам </a:t>
              </a:r>
              <a:r>
                <a:rPr lang="ru-RU" sz="1100" dirty="0" err="1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госзакупок</a:t>
              </a:r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, проводимых МИО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74816" y="2921449"/>
              <a:ext cx="16575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по вопросам налогового администрирования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9299646" y="1913869"/>
              <a:ext cx="3162" cy="248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340047" y="1286525"/>
              <a:ext cx="17210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по вопросам таможенного администрирования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85444" y="2276494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1</a:t>
              </a:r>
              <a:endParaRPr lang="ru-RU" sz="14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09765" y="2301381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2</a:t>
              </a:r>
              <a:endParaRPr lang="ru-RU" sz="14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75491" y="2294197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3</a:t>
              </a:r>
              <a:endParaRPr lang="ru-RU" sz="14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47804" y="2290703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4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36059" y="2302409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30894" y="2294102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07797" y="2258690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7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173417" y="2269892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68446" y="2284566"/>
              <a:ext cx="39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9</a:t>
              </a: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666" y="2930338"/>
              <a:ext cx="628571" cy="514286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2909" y="1359974"/>
              <a:ext cx="647619" cy="619048"/>
            </a:xfrm>
            <a:prstGeom prst="rect">
              <a:avLst/>
            </a:prstGeom>
          </p:spPr>
        </p:pic>
        <p:sp>
          <p:nvSpPr>
            <p:cNvPr id="49" name="Овал 48"/>
            <p:cNvSpPr/>
            <p:nvPr/>
          </p:nvSpPr>
          <p:spPr>
            <a:xfrm>
              <a:off x="2812489" y="2355445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Овал 49"/>
            <p:cNvSpPr/>
            <p:nvPr/>
          </p:nvSpPr>
          <p:spPr>
            <a:xfrm>
              <a:off x="3782032" y="2347276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Овал 50"/>
            <p:cNvSpPr/>
            <p:nvPr/>
          </p:nvSpPr>
          <p:spPr>
            <a:xfrm>
              <a:off x="4753966" y="2351932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51"/>
            <p:cNvSpPr/>
            <p:nvPr/>
          </p:nvSpPr>
          <p:spPr>
            <a:xfrm>
              <a:off x="5731585" y="2351932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Овал 52"/>
            <p:cNvSpPr/>
            <p:nvPr/>
          </p:nvSpPr>
          <p:spPr>
            <a:xfrm>
              <a:off x="6716919" y="2331257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Овал 53"/>
            <p:cNvSpPr/>
            <p:nvPr/>
          </p:nvSpPr>
          <p:spPr>
            <a:xfrm>
              <a:off x="7710069" y="2295887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54"/>
            <p:cNvSpPr/>
            <p:nvPr/>
          </p:nvSpPr>
          <p:spPr>
            <a:xfrm>
              <a:off x="8692712" y="2331257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Кольцо 55"/>
            <p:cNvSpPr/>
            <p:nvPr/>
          </p:nvSpPr>
          <p:spPr>
            <a:xfrm>
              <a:off x="10002026" y="2140381"/>
              <a:ext cx="628850" cy="628850"/>
            </a:xfrm>
            <a:prstGeom prst="donut">
              <a:avLst>
                <a:gd name="adj" fmla="val 2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cxnSp>
          <p:nvCxnSpPr>
            <p:cNvPr id="57" name="Прямая соединительная линия 56"/>
            <p:cNvCxnSpPr/>
            <p:nvPr/>
          </p:nvCxnSpPr>
          <p:spPr>
            <a:xfrm flipH="1" flipV="1">
              <a:off x="10336719" y="2737868"/>
              <a:ext cx="3162" cy="2488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9344724" y="2943704"/>
              <a:ext cx="1742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сфере транспортного контроля</a:t>
              </a:r>
              <a:endParaRPr lang="ru-RU" sz="11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131052" y="2276494"/>
              <a:ext cx="480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1400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10</a:t>
              </a:r>
              <a:endParaRPr lang="ru-RU" sz="1400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9681153" y="2345591"/>
              <a:ext cx="277313" cy="2603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17" y="1188676"/>
            <a:ext cx="3731685" cy="2485858"/>
          </a:xfrm>
          <a:prstGeom prst="rect">
            <a:avLst/>
          </a:prstGeom>
          <a:ln w="12700">
            <a:solidFill>
              <a:srgbClr val="001D5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357350" y="1554442"/>
            <a:ext cx="7391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 итогам внешних анализов коррупционных рисков </a:t>
            </a:r>
            <a:b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за 1 полугодие 2017 года в целях исключения причин и условий, способствующих совершению коррупции, принят </a:t>
            </a: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 закон</a:t>
            </a:r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, </a:t>
            </a:r>
            <a:b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8 подзаконных актов</a:t>
            </a:r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, а также разработано </a:t>
            </a: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7 проектов закона </a:t>
            </a:r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/>
            </a:r>
            <a:b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</a:br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и </a:t>
            </a: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 проекта подзаконных актов</a:t>
            </a:r>
            <a:r>
              <a:rPr lang="ru-RU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.</a:t>
            </a:r>
            <a:endParaRPr lang="en-US" b="1" dirty="0" smtClean="0">
              <a:solidFill>
                <a:srgbClr val="001D58"/>
              </a:solidFill>
              <a:latin typeface="Palatino Linotype" panose="02040502050505030304" pitchFamily="18" charset="0"/>
            </a:endParaRPr>
          </a:p>
          <a:p>
            <a:r>
              <a:rPr lang="kk-KZ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В адрес 47 госорганов и организаций внесено </a:t>
            </a:r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1546 рекомендаций.</a:t>
            </a:r>
            <a:endParaRPr lang="ru-RU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65730" y="38852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Анализ проведен в следующих сферах: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285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/>
          <a:stretch/>
        </p:blipFill>
        <p:spPr>
          <a:xfrm>
            <a:off x="-26892" y="-15736"/>
            <a:ext cx="12178553" cy="687373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3447" y="255939"/>
            <a:ext cx="4397188" cy="649000"/>
            <a:chOff x="0" y="417300"/>
            <a:chExt cx="4397188" cy="649000"/>
          </a:xfrm>
        </p:grpSpPr>
        <p:sp>
          <p:nvSpPr>
            <p:cNvPr id="13" name="Пятиугольник 12"/>
            <p:cNvSpPr/>
            <p:nvPr/>
          </p:nvSpPr>
          <p:spPr>
            <a:xfrm>
              <a:off x="0" y="417300"/>
              <a:ext cx="4397188" cy="649000"/>
            </a:xfrm>
            <a:prstGeom prst="homePlate">
              <a:avLst/>
            </a:prstGeom>
            <a:solidFill>
              <a:srgbClr val="0098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984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0" y="542725"/>
              <a:ext cx="41478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ГОСУДАРСТВЕННЫЕ</a:t>
              </a:r>
              <a:r>
                <a:rPr lang="ru-RU" sz="2000" dirty="0" smtClean="0">
                  <a:solidFill>
                    <a:srgbClr val="009846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УСЛУГИ</a:t>
              </a:r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01283"/>
              </p:ext>
            </p:extLst>
          </p:nvPr>
        </p:nvGraphicFramePr>
        <p:xfrm>
          <a:off x="3112489" y="3913873"/>
          <a:ext cx="4102100" cy="2707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100"/>
                <a:gridCol w="231830"/>
                <a:gridCol w="2038170"/>
              </a:tblGrid>
              <a:tr h="39520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1D58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18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50,4</a:t>
                      </a:r>
                      <a:r>
                        <a:rPr lang="ru-RU" sz="2000" b="1" baseline="0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20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114,2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55,4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20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25,5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37 млн</a:t>
                      </a:r>
                      <a:endParaRPr lang="ru-RU" sz="2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29146"/>
              </p:ext>
            </p:extLst>
          </p:nvPr>
        </p:nvGraphicFramePr>
        <p:xfrm>
          <a:off x="7569137" y="4256706"/>
          <a:ext cx="4212121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238"/>
                <a:gridCol w="238048"/>
                <a:gridCol w="2092835"/>
              </a:tblGrid>
              <a:tr h="366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21,2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41,2</a:t>
                      </a:r>
                      <a:r>
                        <a:rPr lang="ru-RU" sz="3200" b="1" baseline="0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12,8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24,9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8,9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3200" b="1" dirty="0" smtClean="0">
                          <a:solidFill>
                            <a:srgbClr val="009846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21,1 млн</a:t>
                      </a:r>
                      <a:endParaRPr lang="ru-RU" sz="3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lang="ru-RU" sz="1800" b="1" dirty="0">
                        <a:solidFill>
                          <a:srgbClr val="009846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32007"/>
              </p:ext>
            </p:extLst>
          </p:nvPr>
        </p:nvGraphicFramePr>
        <p:xfrm>
          <a:off x="3069906" y="3760687"/>
          <a:ext cx="41021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100"/>
                <a:gridCol w="231830"/>
                <a:gridCol w="2038170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2015</a:t>
                      </a:r>
                      <a:endParaRPr lang="ru-RU" sz="2000" b="1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2016</a:t>
                      </a:r>
                      <a:endParaRPr lang="ru-RU" sz="2000" b="1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1233"/>
              </p:ext>
            </p:extLst>
          </p:nvPr>
        </p:nvGraphicFramePr>
        <p:xfrm>
          <a:off x="7465335" y="3760687"/>
          <a:ext cx="4212121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238"/>
                <a:gridCol w="238048"/>
                <a:gridCol w="2092835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2016</a:t>
                      </a:r>
                      <a:br>
                        <a:rPr lang="kk-KZ" sz="2000" b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</a:br>
                      <a:r>
                        <a:rPr lang="kk-KZ" sz="1400" b="0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(</a:t>
                      </a:r>
                      <a:r>
                        <a:rPr lang="en-US" sz="1400" b="0" i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I </a:t>
                      </a:r>
                      <a:r>
                        <a:rPr lang="kk-KZ" sz="1400" b="0" i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полугодие</a:t>
                      </a:r>
                      <a:r>
                        <a:rPr lang="kk-KZ" sz="1400" b="0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)</a:t>
                      </a:r>
                      <a:endParaRPr lang="ru-RU" sz="1600" b="0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0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(</a:t>
                      </a:r>
                      <a:r>
                        <a:rPr lang="en-US" sz="1400" b="0" i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I </a:t>
                      </a:r>
                      <a:r>
                        <a:rPr lang="kk-KZ" sz="1400" b="0" i="1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полугодие</a:t>
                      </a:r>
                      <a:r>
                        <a:rPr lang="kk-KZ" sz="1400" b="0" dirty="0" smtClean="0">
                          <a:solidFill>
                            <a:srgbClr val="004C22"/>
                          </a:solidFill>
                          <a:latin typeface="Palatino Linotype" panose="02040502050505030304" pitchFamily="18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rgbClr val="004C22"/>
                        </a:solidFill>
                        <a:latin typeface="Palatino Linotype" panose="02040502050505030304" pitchFamily="18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56284" y="1178725"/>
            <a:ext cx="69386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>Создание Государственной корпорации </a:t>
            </a:r>
            <a:r>
              <a:rPr lang="ru-RU" sz="2000" i="1" dirty="0">
                <a:solidFill>
                  <a:srgbClr val="009846"/>
                </a:solidFill>
                <a:latin typeface="Palatino Linotype" panose="02040502050505030304" pitchFamily="18" charset="0"/>
              </a:rPr>
              <a:t>«Правительство </a:t>
            </a:r>
            <a: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/>
            </a:r>
            <a:b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</a:br>
            <a: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>для граждан» и  автоматизация процессов оказания государственных услуг способствовали </a:t>
            </a:r>
            <a:r>
              <a:rPr lang="ru-RU" sz="2000" b="1" i="1" dirty="0">
                <a:solidFill>
                  <a:srgbClr val="009846"/>
                </a:solidFill>
                <a:latin typeface="Palatino Linotype" panose="02040502050505030304" pitchFamily="18" charset="0"/>
              </a:rPr>
              <a:t>снижению</a:t>
            </a:r>
            <a:r>
              <a:rPr lang="ru-RU" sz="2000" i="1" dirty="0">
                <a:solidFill>
                  <a:srgbClr val="009846"/>
                </a:solidFill>
                <a:latin typeface="Palatino Linotype" panose="02040502050505030304" pitchFamily="18" charset="0"/>
              </a:rPr>
              <a:t> </a:t>
            </a:r>
            <a: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/>
            </a:r>
            <a:br>
              <a:rPr lang="ru-RU" sz="2000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</a:br>
            <a:r>
              <a:rPr lang="ru-RU" sz="2000" b="1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>бытовой коррупции, административных барьеров </a:t>
            </a:r>
            <a:br>
              <a:rPr lang="ru-RU" sz="2000" b="1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</a:br>
            <a:r>
              <a:rPr lang="ru-RU" sz="2000" b="1" i="1" dirty="0" smtClean="0">
                <a:solidFill>
                  <a:srgbClr val="009846"/>
                </a:solidFill>
                <a:latin typeface="Palatino Linotype" panose="02040502050505030304" pitchFamily="18" charset="0"/>
              </a:rPr>
              <a:t>и бюрократических процедур</a:t>
            </a:r>
            <a:endParaRPr lang="ru-RU" sz="2000" b="1" i="1" dirty="0">
              <a:solidFill>
                <a:srgbClr val="00984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6383" y="4415765"/>
            <a:ext cx="31085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700" b="1" dirty="0" smtClean="0">
                <a:solidFill>
                  <a:srgbClr val="004C22"/>
                </a:solidFill>
                <a:latin typeface="Palatino Linotype" panose="02040502050505030304" pitchFamily="18" charset="0"/>
                <a:cs typeface="Arial" pitchFamily="34" charset="0"/>
              </a:rPr>
              <a:t>В ЭЛЕКТРОННОЙ ФОРМЕ</a:t>
            </a:r>
            <a:endParaRPr lang="ru-RU" sz="1700" b="1" dirty="0">
              <a:solidFill>
                <a:srgbClr val="004C22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8648" y="5174356"/>
            <a:ext cx="277672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700" b="1" dirty="0" smtClean="0">
                <a:solidFill>
                  <a:srgbClr val="004C22"/>
                </a:solidFill>
                <a:latin typeface="Palatino Linotype" panose="02040502050505030304" pitchFamily="18" charset="0"/>
                <a:cs typeface="Arial" pitchFamily="34" charset="0"/>
              </a:rPr>
              <a:t>В БУМАЖНОЙ ФОРМЕ</a:t>
            </a:r>
            <a:endParaRPr lang="ru-RU" sz="1700" b="1" dirty="0">
              <a:solidFill>
                <a:srgbClr val="004C22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6383" y="5932947"/>
            <a:ext cx="315663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700" b="1" dirty="0" smtClean="0">
                <a:solidFill>
                  <a:srgbClr val="004C22"/>
                </a:solidFill>
                <a:latin typeface="Palatino Linotype" panose="02040502050505030304" pitchFamily="18" charset="0"/>
                <a:cs typeface="Arial" pitchFamily="34" charset="0"/>
              </a:rPr>
              <a:t>ЧЕРЕЗ ГОСКОРПОРАЦИЮ</a:t>
            </a:r>
            <a:endParaRPr lang="ru-RU" sz="1700" b="1" dirty="0">
              <a:solidFill>
                <a:srgbClr val="004C2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18032" y="459189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11,4%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610727" y="5377078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72,4%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618031" y="6162257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16,2%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733758" y="4593042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35,3%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26453" y="5378221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38,9%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733757" y="616340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4C22"/>
                </a:solidFill>
                <a:latin typeface="Palatino Linotype" panose="02040502050505030304" pitchFamily="18" charset="0"/>
              </a:rPr>
              <a:t>25,9%</a:t>
            </a:r>
            <a:endParaRPr lang="ru-RU" i="1" dirty="0">
              <a:solidFill>
                <a:srgbClr val="004C22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784776" y="4764661"/>
            <a:ext cx="618565" cy="0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784779" y="5556632"/>
            <a:ext cx="618565" cy="0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4784777" y="6335322"/>
            <a:ext cx="618565" cy="0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9482344" y="4770297"/>
            <a:ext cx="378475" cy="5415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7355973" y="3886695"/>
            <a:ext cx="13447" cy="2761388"/>
          </a:xfrm>
          <a:prstGeom prst="line">
            <a:avLst/>
          </a:prstGeom>
          <a:ln w="38100">
            <a:solidFill>
              <a:srgbClr val="004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9482344" y="5553924"/>
            <a:ext cx="378475" cy="5415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9482344" y="6337551"/>
            <a:ext cx="378475" cy="5415"/>
          </a:xfrm>
          <a:prstGeom prst="straightConnector1">
            <a:avLst/>
          </a:prstGeom>
          <a:ln w="76200">
            <a:solidFill>
              <a:srgbClr val="004C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7" y="976403"/>
            <a:ext cx="1923932" cy="16334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22467" y="31350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4E98E4"/>
                </a:solidFill>
                <a:latin typeface="Palatino Linotype" panose="02040502050505030304" pitchFamily="18" charset="0"/>
              </a:rPr>
              <a:t>ГЛОБАЛЬНЫЙ РЕЙТИНГ ООН </a:t>
            </a:r>
            <a:r>
              <a:rPr lang="ru-RU" sz="1600" b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ПО РАЗВИТИЮ ЭЛЕКТРОННОГО </a:t>
            </a:r>
            <a:r>
              <a:rPr lang="ru-RU" sz="1600" b="1" dirty="0">
                <a:solidFill>
                  <a:srgbClr val="4E98E4"/>
                </a:solidFill>
                <a:latin typeface="Palatino Linotype" panose="02040502050505030304" pitchFamily="18" charset="0"/>
              </a:rPr>
              <a:t>ПРАВИТЕЛЬСТВА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11950" y="8410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7</a:t>
            </a:r>
            <a:endParaRPr lang="ru-RU" sz="5400" b="1" dirty="0">
              <a:solidFill>
                <a:srgbClr val="4E98E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138825" y="1727865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33</a:t>
            </a:r>
            <a:endParaRPr lang="ru-RU" sz="5400" b="1" dirty="0">
              <a:solidFill>
                <a:srgbClr val="4E98E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42865" y="102344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4000" b="1" i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в Азии</a:t>
            </a:r>
            <a:endParaRPr lang="ru-RU" dirty="0">
              <a:solidFill>
                <a:srgbClr val="4E98E4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914218" y="185316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4000" b="1" i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в мире</a:t>
            </a:r>
            <a:endParaRPr lang="ru-RU" dirty="0">
              <a:solidFill>
                <a:srgbClr val="4E98E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6037" y="1546666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E98E4"/>
                </a:solidFill>
                <a:latin typeface="Palatino Linotype" panose="02040502050505030304" pitchFamily="18" charset="0"/>
              </a:rPr>
              <a:t>место</a:t>
            </a:r>
            <a:endParaRPr lang="ru-RU" dirty="0">
              <a:solidFill>
                <a:srgbClr val="4E98E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0628" y="1"/>
            <a:ext cx="6485206" cy="3223782"/>
          </a:xfrm>
          <a:prstGeom prst="rect">
            <a:avLst/>
          </a:prstGeom>
          <a:noFill/>
          <a:ln>
            <a:solidFill>
              <a:srgbClr val="4B9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-13447" y="3209896"/>
            <a:ext cx="1219199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84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846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ОКАЗАН</a:t>
            </a:r>
            <a:r>
              <a:rPr lang="kk-KZ" sz="2000" b="1" dirty="0" smtClean="0">
                <a:solidFill>
                  <a:srgbClr val="009846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2000" b="1" dirty="0" smtClean="0">
                <a:solidFill>
                  <a:srgbClr val="009846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ГОСУДАРСТВЕННЫХ УСЛУГ</a:t>
            </a:r>
          </a:p>
        </p:txBody>
      </p:sp>
    </p:spTree>
    <p:extLst>
      <p:ext uri="{BB962C8B-B14F-4D97-AF65-F5344CB8AC3E}">
        <p14:creationId xmlns:p14="http://schemas.microsoft.com/office/powerpoint/2010/main" val="59266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03095" y="2145801"/>
            <a:ext cx="4052047" cy="1191816"/>
          </a:xfrm>
          <a:prstGeom prst="roundRect">
            <a:avLst/>
          </a:prstGeom>
          <a:noFill/>
          <a:ln>
            <a:solidFill>
              <a:srgbClr val="0081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8100"/>
                </a:solidFill>
                <a:latin typeface="Palatino Linotype" panose="02040502050505030304" pitchFamily="18" charset="0"/>
              </a:rPr>
              <a:t>информация об оценке деятельности государственных органов, отчеты </a:t>
            </a:r>
            <a:endParaRPr lang="ru-RU" sz="1600" dirty="0" smtClean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r>
              <a:rPr lang="ru-RU" sz="16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о </a:t>
            </a:r>
            <a:r>
              <a:rPr lang="ru-RU" sz="1600" dirty="0">
                <a:solidFill>
                  <a:srgbClr val="008100"/>
                </a:solidFill>
                <a:latin typeface="Palatino Linotype" panose="02040502050505030304" pitchFamily="18" charset="0"/>
              </a:rPr>
              <a:t>достижении целевых </a:t>
            </a:r>
            <a:endParaRPr lang="ru-RU" sz="1600" dirty="0" smtClean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r>
              <a:rPr lang="ru-RU" sz="16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индикаторов</a:t>
            </a:r>
            <a:endParaRPr lang="ru-RU" sz="16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3095" y="5086222"/>
            <a:ext cx="4052047" cy="1328023"/>
          </a:xfrm>
          <a:prstGeom prst="roundRect">
            <a:avLst/>
          </a:prstGeom>
          <a:noFill/>
          <a:ln>
            <a:solidFill>
              <a:srgbClr val="0081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размещение </a:t>
            </a:r>
            <a:r>
              <a:rPr lang="ru-RU" dirty="0">
                <a:solidFill>
                  <a:srgbClr val="008100"/>
                </a:solidFill>
                <a:latin typeface="Palatino Linotype" panose="02040502050505030304" pitchFamily="18" charset="0"/>
              </a:rPr>
              <a:t>проектов концепций законопроектов и проектов нормативных правовых </a:t>
            </a: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актов </a:t>
            </a:r>
          </a:p>
          <a:p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для публичного обсуждения</a:t>
            </a:r>
            <a:endParaRPr lang="ru-RU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27894" y="2145801"/>
            <a:ext cx="4052047" cy="1021556"/>
          </a:xfrm>
          <a:prstGeom prst="roundRect">
            <a:avLst/>
          </a:prstGeom>
          <a:noFill/>
          <a:ln>
            <a:solidFill>
              <a:srgbClr val="0081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8100"/>
                </a:solidFill>
                <a:latin typeface="Palatino Linotype" panose="02040502050505030304" pitchFamily="18" charset="0"/>
              </a:rPr>
              <a:t>открытая площадка для ведения диалога между населением </a:t>
            </a: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/>
            </a:r>
            <a:b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</a:b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и государством</a:t>
            </a:r>
            <a:endParaRPr lang="ru-RU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27893" y="5035144"/>
            <a:ext cx="4052047" cy="1379101"/>
          </a:xfrm>
          <a:prstGeom prst="roundRect">
            <a:avLst/>
          </a:prstGeom>
          <a:noFill/>
          <a:ln>
            <a:solidFill>
              <a:srgbClr val="0081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500" dirty="0">
                <a:solidFill>
                  <a:srgbClr val="008100"/>
                </a:solidFill>
                <a:latin typeface="Palatino Linotype" panose="02040502050505030304" pitchFamily="18" charset="0"/>
              </a:rPr>
              <a:t>публикация проектов бюджетных программ до их утверждения, </a:t>
            </a:r>
            <a:r>
              <a:rPr lang="ru-RU" sz="15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                                                                                  	возможность </a:t>
            </a:r>
            <a:r>
              <a:rPr lang="ru-RU" sz="1500" dirty="0">
                <a:solidFill>
                  <a:srgbClr val="008100"/>
                </a:solidFill>
                <a:latin typeface="Palatino Linotype" panose="02040502050505030304" pitchFamily="18" charset="0"/>
              </a:rPr>
              <a:t>внести изменения в процесс </a:t>
            </a:r>
            <a:r>
              <a:rPr lang="ru-RU" sz="15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расходования </a:t>
            </a:r>
            <a:r>
              <a:rPr lang="ru-RU" sz="1500" dirty="0">
                <a:solidFill>
                  <a:srgbClr val="008100"/>
                </a:solidFill>
                <a:latin typeface="Palatino Linotype" panose="02040502050505030304" pitchFamily="18" charset="0"/>
              </a:rPr>
              <a:t>бюджетных </a:t>
            </a:r>
            <a:r>
              <a:rPr lang="ru-RU" sz="15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средств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74488" y="390600"/>
            <a:ext cx="7234059" cy="715089"/>
          </a:xfrm>
          <a:prstGeom prst="roundRect">
            <a:avLst/>
          </a:prstGeom>
          <a:noFill/>
          <a:ln>
            <a:solidFill>
              <a:srgbClr val="0081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algn="ctr"/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использование </a:t>
            </a:r>
            <a:r>
              <a:rPr lang="ru-RU" dirty="0">
                <a:solidFill>
                  <a:srgbClr val="008100"/>
                </a:solidFill>
                <a:latin typeface="Palatino Linotype" panose="02040502050505030304" pitchFamily="18" charset="0"/>
              </a:rPr>
              <a:t>данных и </a:t>
            </a: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создание </a:t>
            </a:r>
            <a:r>
              <a:rPr lang="ru-RU" dirty="0">
                <a:solidFill>
                  <a:srgbClr val="008100"/>
                </a:solidFill>
                <a:latin typeface="Palatino Linotype" panose="02040502050505030304" pitchFamily="18" charset="0"/>
              </a:rPr>
              <a:t>на их основе приложений, </a:t>
            </a: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проведение всесторонних анализов </a:t>
            </a:r>
            <a:r>
              <a:rPr lang="ru-RU" dirty="0">
                <a:solidFill>
                  <a:srgbClr val="008100"/>
                </a:solidFill>
                <a:latin typeface="Palatino Linotype" panose="02040502050505030304" pitchFamily="18" charset="0"/>
              </a:rPr>
              <a:t>и </a:t>
            </a:r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исследований</a:t>
            </a:r>
            <a:endParaRPr lang="ru-RU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4025374"/>
              </p:ext>
            </p:extLst>
          </p:nvPr>
        </p:nvGraphicFramePr>
        <p:xfrm>
          <a:off x="1667436" y="1007340"/>
          <a:ext cx="8848165" cy="5729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457" y="2829791"/>
            <a:ext cx="1271459" cy="1271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919959"/>
            <a:ext cx="835316" cy="835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2444" y1="30667" x2="12444" y2="30667"/>
                        <a14:foregroundMark x1="51111" y1="45333" x2="51111" y2="45333"/>
                        <a14:foregroundMark x1="78222" y1="44889" x2="78222" y2="44889"/>
                        <a14:foregroundMark x1="76889" y1="27556" x2="76889" y2="27556"/>
                        <a14:foregroundMark x1="76444" y1="59556" x2="76444" y2="5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90" y="5904070"/>
            <a:ext cx="732730" cy="7327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7" y="5924294"/>
            <a:ext cx="974043" cy="97404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0" y="201706"/>
            <a:ext cx="2275756" cy="1526437"/>
            <a:chOff x="0" y="201706"/>
            <a:chExt cx="2275756" cy="1526437"/>
          </a:xfrm>
        </p:grpSpPr>
        <p:sp>
          <p:nvSpPr>
            <p:cNvPr id="18" name="Прямоугольник с одним вырезанным углом 17"/>
            <p:cNvSpPr/>
            <p:nvPr/>
          </p:nvSpPr>
          <p:spPr>
            <a:xfrm>
              <a:off x="0" y="201706"/>
              <a:ext cx="2275756" cy="1526437"/>
            </a:xfrm>
            <a:prstGeom prst="snip1Rect">
              <a:avLst/>
            </a:prstGeom>
            <a:solidFill>
              <a:srgbClr val="4A85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5433" y="576297"/>
              <a:ext cx="18601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2015</a:t>
              </a:r>
              <a:endParaRPr lang="ru-RU" sz="54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14085" y="392297"/>
              <a:ext cx="1362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kk-KZ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запущен </a:t>
              </a:r>
              <a:r>
                <a:rPr lang="kk-KZ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в</a:t>
              </a:r>
              <a:endParaRPr lang="ru-RU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8311" y="1223137"/>
              <a:ext cx="694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kk-KZ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году</a:t>
              </a:r>
              <a:endParaRPr lang="ru-RU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7" b="69149"/>
          <a:stretch/>
        </p:blipFill>
        <p:spPr>
          <a:xfrm>
            <a:off x="4654607" y="885249"/>
            <a:ext cx="1202671" cy="1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37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046" y="333816"/>
            <a:ext cx="8820043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166CA8"/>
                </a:solidFill>
                <a:latin typeface="Palatino Linotype" panose="02040502050505030304" pitchFamily="18" charset="0"/>
              </a:rPr>
              <a:t>СТАМБУЛЬСКИЙ ПЛАН ДЕЙСТВИЙ </a:t>
            </a:r>
          </a:p>
          <a:p>
            <a:r>
              <a:rPr lang="kk-KZ" sz="2800" b="1" dirty="0" smtClean="0">
                <a:solidFill>
                  <a:srgbClr val="166CA8"/>
                </a:solidFill>
                <a:latin typeface="Palatino Linotype" panose="02040502050505030304" pitchFamily="18" charset="0"/>
              </a:rPr>
              <a:t>ПО БОРЬБЕ С КОРРУПЦИЕЙ</a:t>
            </a:r>
          </a:p>
          <a:p>
            <a:r>
              <a:rPr lang="kk-KZ" sz="1600" dirty="0" smtClean="0">
                <a:solidFill>
                  <a:srgbClr val="166CA8"/>
                </a:solidFill>
                <a:latin typeface="Palatino Linotype" panose="02040502050505030304" pitchFamily="18" charset="0"/>
              </a:rPr>
              <a:t>ТРЕТИЙ РАУНД МОНИТОРИНГА </a:t>
            </a:r>
          </a:p>
          <a:p>
            <a:r>
              <a:rPr lang="kk-KZ" sz="1600" dirty="0" smtClean="0">
                <a:solidFill>
                  <a:srgbClr val="166CA8"/>
                </a:solidFill>
                <a:latin typeface="Palatino Linotype" panose="02040502050505030304" pitchFamily="18" charset="0"/>
              </a:rPr>
              <a:t>ПРОМЕЖУТОЧНЫЙ ОТЧЕТ ОТ 15</a:t>
            </a:r>
            <a:r>
              <a:rPr lang="ru-RU" sz="1600" dirty="0" smtClean="0">
                <a:solidFill>
                  <a:srgbClr val="166CA8"/>
                </a:solidFill>
                <a:latin typeface="Palatino Linotype" panose="02040502050505030304" pitchFamily="18" charset="0"/>
              </a:rPr>
              <a:t>.09.16</a:t>
            </a:r>
            <a:endParaRPr lang="ru-RU" sz="1400" dirty="0">
              <a:solidFill>
                <a:srgbClr val="166CA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33816"/>
            <a:ext cx="3803885" cy="11740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0200" y="3350297"/>
            <a:ext cx="148319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6CA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kern="50" dirty="0">
                <a:solidFill>
                  <a:srgbClr val="166CA8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ВАЖНЫЙ</a:t>
            </a:r>
          </a:p>
          <a:p>
            <a:pPr algn="ctr"/>
            <a:r>
              <a:rPr lang="kk-KZ" b="1" kern="50" dirty="0">
                <a:solidFill>
                  <a:srgbClr val="166CA8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</a:t>
            </a:r>
            <a:endParaRPr lang="ru-RU" b="1" kern="50" dirty="0">
              <a:solidFill>
                <a:srgbClr val="166CA8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46059" y="3334908"/>
            <a:ext cx="1483194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6CA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kk-KZ" sz="900" b="1" kern="50" dirty="0" smtClean="0">
              <a:solidFill>
                <a:srgbClr val="166CA8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kern="50" dirty="0" smtClean="0">
                <a:solidFill>
                  <a:srgbClr val="166CA8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</a:t>
            </a:r>
          </a:p>
          <a:p>
            <a:pPr algn="ctr"/>
            <a:endParaRPr lang="ru-RU" sz="1000" b="1" kern="50" dirty="0">
              <a:solidFill>
                <a:srgbClr val="166CA8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91918" y="3334908"/>
            <a:ext cx="148319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kk-KZ" sz="400" b="1" kern="50" dirty="0" smtClean="0">
              <a:solidFill>
                <a:srgbClr val="166CA8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400" b="1" kern="50" dirty="0" smtClean="0">
                <a:solidFill>
                  <a:srgbClr val="C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</a:p>
          <a:p>
            <a:pPr algn="ctr"/>
            <a:r>
              <a:rPr lang="kk-KZ" sz="1400" b="1" kern="50" dirty="0" smtClean="0">
                <a:solidFill>
                  <a:srgbClr val="C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ПРОГРЕССА</a:t>
            </a:r>
          </a:p>
          <a:p>
            <a:pPr algn="ctr"/>
            <a:endParaRPr lang="ru-RU" sz="400" b="1" kern="50" dirty="0">
              <a:solidFill>
                <a:srgbClr val="166CA8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9820" y="3981239"/>
            <a:ext cx="20439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 smtClean="0">
                <a:solidFill>
                  <a:srgbClr val="09588B"/>
                </a:solidFill>
                <a:latin typeface="Palatino Linotype" panose="02040502050505030304" pitchFamily="18" charset="0"/>
              </a:rPr>
              <a:t>5</a:t>
            </a:r>
            <a:endParaRPr lang="ru-RU" sz="16600" dirty="0">
              <a:solidFill>
                <a:srgbClr val="09588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9491" y="3981239"/>
            <a:ext cx="24563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 smtClean="0">
                <a:solidFill>
                  <a:srgbClr val="09588B"/>
                </a:solidFill>
                <a:latin typeface="Palatino Linotype" panose="02040502050505030304" pitchFamily="18" charset="0"/>
              </a:rPr>
              <a:t>9</a:t>
            </a:r>
            <a:endParaRPr lang="ru-RU" sz="16600" dirty="0">
              <a:solidFill>
                <a:srgbClr val="09588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11538" y="3981239"/>
            <a:ext cx="20439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5</a:t>
            </a:r>
            <a:endParaRPr lang="ru-RU" sz="166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076" y="6258785"/>
            <a:ext cx="25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09588B"/>
                </a:solidFill>
                <a:latin typeface="Palatino Linotype" panose="02040502050505030304" pitchFamily="18" charset="0"/>
              </a:rPr>
              <a:t>РЕКОМЕНДАЦИЙ</a:t>
            </a:r>
            <a:endParaRPr lang="ru-RU" dirty="0">
              <a:solidFill>
                <a:srgbClr val="09588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6311" y="6258785"/>
            <a:ext cx="25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09588B"/>
                </a:solidFill>
                <a:latin typeface="Palatino Linotype" panose="02040502050505030304" pitchFamily="18" charset="0"/>
              </a:rPr>
              <a:t>РЕКОМЕНДАЦИЙ</a:t>
            </a:r>
            <a:endParaRPr lang="ru-RU" dirty="0">
              <a:solidFill>
                <a:srgbClr val="09588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13546" y="6258785"/>
            <a:ext cx="25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РЕКОМЕНДАЦИЙ</a:t>
            </a:r>
            <a:endParaRPr lang="ru-RU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0046" y="1759159"/>
            <a:ext cx="105889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27272"/>
                </a:solidFill>
                <a:latin typeface="Palatino Linotype" panose="02040502050505030304" pitchFamily="18" charset="0"/>
              </a:rPr>
              <a:t>Выработано </a:t>
            </a:r>
            <a:r>
              <a:rPr lang="ru-RU" sz="3200" b="1" i="1" dirty="0">
                <a:solidFill>
                  <a:srgbClr val="727272"/>
                </a:solidFill>
                <a:latin typeface="Palatino Linotype" panose="02040502050505030304" pitchFamily="18" charset="0"/>
              </a:rPr>
              <a:t>19</a:t>
            </a:r>
            <a:r>
              <a:rPr lang="ru-RU" sz="2800" b="1" i="1" dirty="0">
                <a:solidFill>
                  <a:srgbClr val="727272"/>
                </a:solidFill>
                <a:latin typeface="Palatino Linotype" panose="02040502050505030304" pitchFamily="18" charset="0"/>
              </a:rPr>
              <a:t> рекомендаций по направлениям: </a:t>
            </a:r>
            <a:r>
              <a:rPr lang="ru-RU" sz="2800" b="1" i="1" dirty="0" smtClean="0">
                <a:solidFill>
                  <a:srgbClr val="727272"/>
                </a:solidFill>
                <a:latin typeface="Palatino Linotype" panose="02040502050505030304" pitchFamily="18" charset="0"/>
              </a:rPr>
              <a:t>политика борьбы с коррупцией, уголовная ответственность </a:t>
            </a:r>
            <a:br>
              <a:rPr lang="ru-RU" sz="2800" b="1" i="1" dirty="0" smtClean="0">
                <a:solidFill>
                  <a:srgbClr val="727272"/>
                </a:solidFill>
                <a:latin typeface="Palatino Linotype" panose="02040502050505030304" pitchFamily="18" charset="0"/>
              </a:rPr>
            </a:br>
            <a:r>
              <a:rPr lang="ru-RU" sz="2800" b="1" i="1" dirty="0" smtClean="0">
                <a:solidFill>
                  <a:srgbClr val="727272"/>
                </a:solidFill>
                <a:latin typeface="Palatino Linotype" panose="02040502050505030304" pitchFamily="18" charset="0"/>
              </a:rPr>
              <a:t>за коррупцию, предупреждение коррупции</a:t>
            </a:r>
          </a:p>
        </p:txBody>
      </p:sp>
    </p:spTree>
    <p:extLst>
      <p:ext uri="{BB962C8B-B14F-4D97-AF65-F5344CB8AC3E}">
        <p14:creationId xmlns:p14="http://schemas.microsoft.com/office/powerpoint/2010/main" val="35702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358635"/>
            <a:ext cx="3643759" cy="1026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0"/>
          <a:stretch/>
        </p:blipFill>
        <p:spPr>
          <a:xfrm>
            <a:off x="650929" y="1703970"/>
            <a:ext cx="1358198" cy="84980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657080" y="2889767"/>
            <a:ext cx="5534920" cy="1838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с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2016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года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размещено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ru-RU" sz="4400" b="1" dirty="0" smtClean="0">
                <a:solidFill>
                  <a:srgbClr val="65BA16"/>
                </a:solidFill>
                <a:latin typeface="Palatino Linotype" panose="02040502050505030304" pitchFamily="18" charset="0"/>
              </a:rPr>
              <a:t>2360</a:t>
            </a:r>
            <a:endParaRPr lang="ru-RU" sz="4400" b="1" dirty="0">
              <a:solidFill>
                <a:srgbClr val="65BA16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данных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по различным сферам деятельности госорганов 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организаций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320118" y="0"/>
            <a:ext cx="5871882" cy="3110505"/>
            <a:chOff x="5961530" y="3600450"/>
            <a:chExt cx="5871882" cy="311050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/>
            <a:srcRect r="35785"/>
            <a:stretch/>
          </p:blipFill>
          <p:spPr>
            <a:xfrm>
              <a:off x="5961530" y="3600450"/>
              <a:ext cx="5871882" cy="2857500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6049335" y="4248742"/>
              <a:ext cx="3061691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kk-KZ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П</a:t>
              </a:r>
              <a:r>
                <a:rPr lang="ru-RU" sz="1600" b="1" dirty="0" err="1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ортал</a:t>
              </a: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«Открытые данные» и закон </a:t>
              </a: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Республики Казахстан </a:t>
              </a:r>
              <a:b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</a:b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«О доступе к информации» были названы проектами-чемпионами конкурса WSIS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Project</a:t>
              </a: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Prize</a:t>
              </a: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2016</a:t>
              </a:r>
              <a:b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</a:b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Женева, Швейцария</a:t>
              </a:r>
            </a:p>
            <a:p>
              <a:pPr>
                <a:spcBef>
                  <a:spcPts val="1200"/>
                </a:spcBef>
              </a:pPr>
              <a:r>
                <a:rPr lang="ru-RU" sz="1600" b="1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endParaRPr lang="ru-RU" sz="16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48135" y="2622176"/>
            <a:ext cx="336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ГРАЖДАНЕ МОГУТ:</a:t>
            </a:r>
            <a:endParaRPr lang="kk-KZ" sz="2400" b="1" dirty="0">
              <a:solidFill>
                <a:srgbClr val="4A85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8135" y="3197586"/>
            <a:ext cx="51888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о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знакомиться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с общедоступными данными государственных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органов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/>
            </a:r>
            <a:b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и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других организаций </a:t>
            </a:r>
            <a:endParaRPr lang="ru-RU" sz="2000" dirty="0" smtClean="0">
              <a:solidFill>
                <a:srgbClr val="4A852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A852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в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случае, если необходимые данные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/>
            </a:r>
            <a:b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не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найдены,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 подать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заявку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/>
            </a:r>
            <a:b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на </a:t>
            </a:r>
            <a:r>
              <a:rPr lang="ru-RU" sz="2000" dirty="0">
                <a:solidFill>
                  <a:srgbClr val="4A8522"/>
                </a:solidFill>
                <a:latin typeface="Palatino Linotype" panose="02040502050505030304" pitchFamily="18" charset="0"/>
              </a:rPr>
              <a:t>публикацию набора </a:t>
            </a:r>
            <a:r>
              <a:rPr lang="ru-RU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данных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kk-KZ" sz="2000" dirty="0">
              <a:solidFill>
                <a:srgbClr val="4A852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sz="2000" dirty="0" smtClean="0">
                <a:solidFill>
                  <a:srgbClr val="4A8522"/>
                </a:solidFill>
                <a:latin typeface="Palatino Linotype" panose="02040502050505030304" pitchFamily="18" charset="0"/>
              </a:rPr>
              <a:t>поделиться своими данными</a:t>
            </a:r>
            <a:endParaRPr lang="ru-RU" dirty="0">
              <a:solidFill>
                <a:srgbClr val="4A8522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320118" y="0"/>
            <a:ext cx="0" cy="7019365"/>
          </a:xfrm>
          <a:prstGeom prst="line">
            <a:avLst/>
          </a:prstGeom>
          <a:ln>
            <a:solidFill>
              <a:srgbClr val="65B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657080" y="4623950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Например: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57080" y="4957364"/>
            <a:ext cx="53194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5B540"/>
                </a:solidFill>
                <a:latin typeface="Palatino Linotype" panose="02040502050505030304" pitchFamily="18" charset="0"/>
              </a:rPr>
              <a:t>Сведения о вакантных должностях административных государственных </a:t>
            </a:r>
            <a:r>
              <a:rPr lang="ru-RU" sz="1600" dirty="0" smtClean="0">
                <a:solidFill>
                  <a:srgbClr val="65B540"/>
                </a:solidFill>
                <a:latin typeface="Palatino Linotype" panose="02040502050505030304" pitchFamily="18" charset="0"/>
              </a:rPr>
              <a:t>служащих;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5B540"/>
                </a:solidFill>
                <a:latin typeface="Palatino Linotype" panose="02040502050505030304" pitchFamily="18" charset="0"/>
              </a:rPr>
              <a:t>Контактная информация городских коммунальных </a:t>
            </a:r>
            <a:r>
              <a:rPr lang="ru-RU" sz="1600" dirty="0" smtClean="0">
                <a:solidFill>
                  <a:srgbClr val="65B540"/>
                </a:solidFill>
                <a:latin typeface="Palatino Linotype" panose="02040502050505030304" pitchFamily="18" charset="0"/>
              </a:rPr>
              <a:t>служб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65B540"/>
                </a:solidFill>
                <a:latin typeface="Palatino Linotype" panose="02040502050505030304" pitchFamily="18" charset="0"/>
              </a:rPr>
              <a:t>Перечень лицензий и разрешительных документов, выдаваемых </a:t>
            </a:r>
            <a:r>
              <a:rPr lang="ru-RU" sz="1600" dirty="0" smtClean="0">
                <a:solidFill>
                  <a:srgbClr val="65B540"/>
                </a:solidFill>
                <a:latin typeface="Palatino Linotype" panose="02040502050505030304" pitchFamily="18" charset="0"/>
              </a:rPr>
              <a:t>местными исполнительными органами</a:t>
            </a:r>
            <a:endParaRPr lang="ru-RU" sz="1600" dirty="0">
              <a:solidFill>
                <a:srgbClr val="65B5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71586" y="1200380"/>
            <a:ext cx="215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CA560"/>
                </a:solidFill>
                <a:hlinkClick r:id="rId5"/>
              </a:rPr>
              <a:t>https://data.egov.kz/</a:t>
            </a:r>
            <a:endParaRPr lang="ru-RU" dirty="0">
              <a:solidFill>
                <a:srgbClr val="0CA5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1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7" y="426943"/>
            <a:ext cx="2737878" cy="1132915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66" y="1722334"/>
            <a:ext cx="7267834" cy="472284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9015283" y="0"/>
            <a:ext cx="2300630" cy="1788150"/>
            <a:chOff x="9153564" y="426943"/>
            <a:chExt cx="2300630" cy="178815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153564" y="426943"/>
              <a:ext cx="2300630" cy="11079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6600" b="1" dirty="0">
                  <a:solidFill>
                    <a:srgbClr val="258B5A"/>
                  </a:solidFill>
                  <a:latin typeface="Palatino Linotype" panose="02040502050505030304" pitchFamily="18" charset="0"/>
                </a:rPr>
                <a:t>14797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449319" y="1334852"/>
              <a:ext cx="1709121" cy="8802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kk-KZ" sz="1600" b="1" dirty="0">
                  <a:solidFill>
                    <a:srgbClr val="258B5A"/>
                  </a:solidFill>
                  <a:latin typeface="Palatino Linotype" panose="02040502050505030304" pitchFamily="18" charset="0"/>
                </a:rPr>
                <a:t>проектов НПА</a:t>
              </a:r>
            </a:p>
            <a:p>
              <a:pPr algn="ctr">
                <a:lnSpc>
                  <a:spcPct val="80000"/>
                </a:lnSpc>
              </a:pPr>
              <a:r>
                <a:rPr lang="kk-KZ" sz="1600" dirty="0" smtClean="0">
                  <a:solidFill>
                    <a:srgbClr val="258B5A"/>
                  </a:solidFill>
                  <a:latin typeface="Palatino Linotype" panose="02040502050505030304" pitchFamily="18" charset="0"/>
                </a:rPr>
                <a:t>размещено</a:t>
              </a:r>
            </a:p>
            <a:p>
              <a:pPr algn="ctr">
                <a:lnSpc>
                  <a:spcPct val="80000"/>
                </a:lnSpc>
              </a:pPr>
              <a:r>
                <a:rPr lang="kk-KZ" sz="1600" dirty="0" smtClean="0">
                  <a:solidFill>
                    <a:srgbClr val="258B5A"/>
                  </a:solidFill>
                  <a:latin typeface="Palatino Linotype" panose="02040502050505030304" pitchFamily="18" charset="0"/>
                </a:rPr>
                <a:t>на портале</a:t>
              </a:r>
            </a:p>
            <a:p>
              <a:pPr algn="ctr">
                <a:lnSpc>
                  <a:spcPct val="80000"/>
                </a:lnSpc>
              </a:pPr>
              <a:r>
                <a:rPr lang="kk-KZ" sz="1600" dirty="0" smtClean="0">
                  <a:solidFill>
                    <a:srgbClr val="258B5A"/>
                  </a:solidFill>
                  <a:latin typeface="Palatino Linotype" panose="02040502050505030304" pitchFamily="18" charset="0"/>
                </a:rPr>
                <a:t>с 2016 года</a:t>
              </a:r>
              <a:endParaRPr lang="ru-RU" sz="1600" dirty="0">
                <a:solidFill>
                  <a:srgbClr val="258B5A"/>
                </a:solidFill>
                <a:latin typeface="Palatino Linotype" panose="02040502050505030304" pitchFamily="18" charset="0"/>
              </a:endParaRP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4693024" y="1855694"/>
            <a:ext cx="13447" cy="4746812"/>
          </a:xfrm>
          <a:prstGeom prst="line">
            <a:avLst/>
          </a:prstGeom>
          <a:ln>
            <a:solidFill>
              <a:srgbClr val="258B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23329" y="2152692"/>
            <a:ext cx="336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ГРАЖДАНЕ МОГУТ:</a:t>
            </a:r>
            <a:endParaRPr lang="kk-KZ" sz="2400" b="1" dirty="0">
              <a:solidFill>
                <a:srgbClr val="258B5A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3329" y="2967216"/>
            <a:ext cx="411226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258B5A"/>
                </a:solidFill>
                <a:latin typeface="Palatino Linotype" panose="02040502050505030304" pitchFamily="18" charset="0"/>
              </a:rPr>
              <a:t>своевременно знакомиться </a:t>
            </a:r>
            <a:br>
              <a:rPr lang="ru-RU" sz="2000" dirty="0">
                <a:solidFill>
                  <a:srgbClr val="258B5A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и </a:t>
            </a:r>
            <a:r>
              <a:rPr lang="ru-RU" sz="2000" dirty="0">
                <a:solidFill>
                  <a:srgbClr val="258B5A"/>
                </a:solidFill>
                <a:latin typeface="Palatino Linotype" panose="02040502050505030304" pitchFamily="18" charset="0"/>
              </a:rPr>
              <a:t>активно участвовать </a:t>
            </a:r>
            <a: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/>
            </a:r>
            <a:b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в </a:t>
            </a:r>
            <a:r>
              <a:rPr lang="ru-RU" sz="2000" dirty="0">
                <a:solidFill>
                  <a:srgbClr val="258B5A"/>
                </a:solidFill>
                <a:latin typeface="Palatino Linotype" panose="02040502050505030304" pitchFamily="18" charset="0"/>
              </a:rPr>
              <a:t>обсуждении проекта </a:t>
            </a:r>
            <a: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НПА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258B5A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258B5A"/>
                </a:solidFill>
                <a:latin typeface="Palatino Linotype" panose="02040502050505030304" pitchFamily="18" charset="0"/>
              </a:rPr>
              <a:t>повлиять на принятие НПА, путем участия в голосованиях, активных </a:t>
            </a:r>
            <a:r>
              <a:rPr lang="ru-RU" sz="2000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обсуждениях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258B5A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49812" y="1348029"/>
            <a:ext cx="254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https://legalacts.egov.kz/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80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" y="250057"/>
            <a:ext cx="3603464" cy="1247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73" y="1584637"/>
            <a:ext cx="1404000" cy="14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73" y="3350673"/>
            <a:ext cx="1404000" cy="14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73" y="5116411"/>
            <a:ext cx="1404000" cy="1404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0693" y="2153513"/>
            <a:ext cx="1816590" cy="461665"/>
          </a:xfrm>
          <a:prstGeom prst="rect">
            <a:avLst/>
          </a:prstGeom>
          <a:solidFill>
            <a:srgbClr val="0081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БЛОГ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ПЛАТФОРМА</a:t>
            </a:r>
            <a:endParaRPr lang="ru-RU" sz="12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693" y="3378176"/>
            <a:ext cx="1816590" cy="461665"/>
          </a:xfrm>
          <a:prstGeom prst="rect">
            <a:avLst/>
          </a:prstGeom>
          <a:solidFill>
            <a:srgbClr val="0081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ИНТЕРНЕТ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КОНФЕРЕНЦИИ</a:t>
            </a:r>
            <a:endParaRPr lang="ru-RU" sz="12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0693" y="5218246"/>
            <a:ext cx="1816590" cy="477054"/>
          </a:xfrm>
          <a:prstGeom prst="rect">
            <a:avLst/>
          </a:prstGeom>
          <a:solidFill>
            <a:srgbClr val="0081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600" b="1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ОПРОСЫ</a:t>
            </a:r>
          </a:p>
          <a:p>
            <a:pPr algn="ctr"/>
            <a:endParaRPr lang="ru-RU" sz="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78977" y="1686472"/>
            <a:ext cx="181659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поступило</a:t>
            </a:r>
          </a:p>
          <a:p>
            <a:pPr algn="ctr"/>
            <a:r>
              <a:rPr lang="kk-KZ" sz="3600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192145</a:t>
            </a:r>
          </a:p>
          <a:p>
            <a:pPr algn="ctr"/>
            <a:r>
              <a:rPr lang="kk-KZ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обращений</a:t>
            </a:r>
            <a:endParaRPr lang="ru-RU" b="1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30173" y="5218246"/>
            <a:ext cx="181659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проведено</a:t>
            </a:r>
          </a:p>
          <a:p>
            <a:pPr algn="ctr"/>
            <a:r>
              <a:rPr lang="kk-KZ" sz="3600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25</a:t>
            </a:r>
          </a:p>
          <a:p>
            <a:pPr algn="ctr"/>
            <a:r>
              <a:rPr lang="kk-KZ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опросов</a:t>
            </a:r>
            <a:endParaRPr lang="ru-RU" b="1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530173" y="3424951"/>
            <a:ext cx="1871739" cy="1328908"/>
            <a:chOff x="9530173" y="3447514"/>
            <a:chExt cx="1871739" cy="132890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9530173" y="3447514"/>
              <a:ext cx="1816590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008100"/>
                  </a:solidFill>
                  <a:latin typeface="Palatino Linotype" panose="02040502050505030304" pitchFamily="18" charset="0"/>
                </a:rPr>
                <a:t>проведено</a:t>
              </a:r>
            </a:p>
            <a:p>
              <a:pPr algn="ctr"/>
              <a:r>
                <a:rPr lang="kk-KZ" sz="3600" b="1" dirty="0" smtClean="0">
                  <a:solidFill>
                    <a:srgbClr val="008100"/>
                  </a:solidFill>
                  <a:latin typeface="Palatino Linotype" panose="02040502050505030304" pitchFamily="18" charset="0"/>
                </a:rPr>
                <a:t>209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578977" y="4130091"/>
              <a:ext cx="18229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k-KZ" b="1" dirty="0">
                  <a:solidFill>
                    <a:srgbClr val="008100"/>
                  </a:solidFill>
                  <a:latin typeface="Palatino Linotype" panose="02040502050505030304" pitchFamily="18" charset="0"/>
                </a:rPr>
                <a:t>интернет </a:t>
              </a:r>
              <a:endParaRPr lang="kk-KZ" b="1" dirty="0" smtClean="0">
                <a:solidFill>
                  <a:srgbClr val="008100"/>
                </a:solidFill>
                <a:latin typeface="Palatino Linotype" panose="02040502050505030304" pitchFamily="18" charset="0"/>
              </a:endParaRPr>
            </a:p>
            <a:p>
              <a:pPr algn="ctr"/>
              <a:r>
                <a:rPr lang="kk-KZ" b="1" dirty="0" smtClean="0">
                  <a:solidFill>
                    <a:srgbClr val="008100"/>
                  </a:solidFill>
                  <a:latin typeface="Palatino Linotype" panose="02040502050505030304" pitchFamily="18" charset="0"/>
                </a:rPr>
                <a:t>конференций</a:t>
              </a:r>
              <a:endParaRPr lang="ru-RU" b="1" dirty="0">
                <a:solidFill>
                  <a:srgbClr val="0081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444385" y="1618306"/>
            <a:ext cx="336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258B5A"/>
                </a:solidFill>
                <a:latin typeface="Palatino Linotype" panose="02040502050505030304" pitchFamily="18" charset="0"/>
              </a:rPr>
              <a:t>ГРАЖДАНЕ МОГУТ:</a:t>
            </a:r>
            <a:endParaRPr lang="kk-KZ" sz="2400" b="1" dirty="0">
              <a:solidFill>
                <a:srgbClr val="258B5A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32432" y="2032675"/>
            <a:ext cx="5993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обратиться к руководителям государственных органов и получить ответ </a:t>
            </a:r>
            <a:b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</a:b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в течение 15 дней</a:t>
            </a:r>
            <a:endParaRPr lang="ru-RU" sz="20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32432" y="3266766"/>
            <a:ext cx="63795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задать вопрос и получить ответ в режиме реального времени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посмотреть пройденные конференции поступившие к ним вопросы и ответы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оставить комментарии и голосовать за вопросы</a:t>
            </a:r>
            <a:endParaRPr lang="ru-RU" sz="20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81302" y="4596439"/>
            <a:ext cx="609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участвовать в голосованиях по 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разным вопросам, например, об удовлетворенности качеством </a:t>
            </a:r>
            <a:r>
              <a:rPr lang="ru-RU" sz="2000" dirty="0" err="1" smtClean="0">
                <a:solidFill>
                  <a:srgbClr val="008100"/>
                </a:solidFill>
                <a:latin typeface="Palatino Linotype" panose="02040502050505030304" pitchFamily="18" charset="0"/>
              </a:rPr>
              <a:t>госуслуг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и др.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подписаться на опрос и получать уведомления об изменениях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26173" y="500215"/>
            <a:ext cx="3339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с 2016</a:t>
            </a:r>
            <a:r>
              <a:rPr lang="en-US" sz="4400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 </a:t>
            </a:r>
            <a:r>
              <a:rPr lang="kk-KZ" sz="4400" b="1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года</a:t>
            </a:r>
            <a:endParaRPr lang="ru-RU" sz="4400" b="1" dirty="0">
              <a:solidFill>
                <a:srgbClr val="0081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35303" y="1269461"/>
            <a:ext cx="230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https://dialog.egov.kz/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16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0" y="571552"/>
            <a:ext cx="3362797" cy="102278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597469" y="2046175"/>
            <a:ext cx="2474258" cy="1488813"/>
            <a:chOff x="9120917" y="271420"/>
            <a:chExt cx="2474258" cy="148881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400091" y="271420"/>
              <a:ext cx="1915909" cy="1138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algn="ctr"/>
              <a:r>
                <a:rPr lang="kk-KZ" sz="1400" b="1" dirty="0">
                  <a:solidFill>
                    <a:srgbClr val="65B540"/>
                  </a:solidFill>
                  <a:latin typeface="Palatino Linotype" panose="02040502050505030304" pitchFamily="18" charset="0"/>
                </a:rPr>
                <a:t>размещено</a:t>
              </a:r>
            </a:p>
            <a:p>
              <a:r>
                <a:rPr lang="ru-RU" sz="5400" b="1" dirty="0" smtClean="0">
                  <a:solidFill>
                    <a:srgbClr val="65B540"/>
                  </a:solidFill>
                  <a:latin typeface="Palatino Linotype" panose="02040502050505030304" pitchFamily="18" charset="0"/>
                </a:rPr>
                <a:t>13408</a:t>
              </a:r>
              <a:endParaRPr lang="ru-RU" sz="5400" b="1" dirty="0">
                <a:solidFill>
                  <a:srgbClr val="65B54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9120917" y="1237013"/>
              <a:ext cx="2474258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kk-KZ" sz="1400" b="1" dirty="0" smtClean="0">
                  <a:solidFill>
                    <a:srgbClr val="65B540"/>
                  </a:solidFill>
                  <a:latin typeface="Palatino Linotype" panose="02040502050505030304" pitchFamily="18" charset="0"/>
                </a:rPr>
                <a:t>проектов </a:t>
              </a:r>
            </a:p>
            <a:p>
              <a:pPr algn="ctr"/>
              <a:r>
                <a:rPr lang="kk-KZ" sz="1400" b="1" dirty="0" smtClean="0">
                  <a:solidFill>
                    <a:srgbClr val="65B540"/>
                  </a:solidFill>
                  <a:latin typeface="Palatino Linotype" panose="02040502050505030304" pitchFamily="18" charset="0"/>
                </a:rPr>
                <a:t>бюджетных программ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83465" y="3688898"/>
            <a:ext cx="108286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Публикация проектов бюджетных программ до их утверждения позволяет гражданам внести изменения в процесс расходования бюджетных средств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Публикация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информации о результатах государственного аудита и финансового контроля 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позволяет </a:t>
            </a: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узнать, какие именно нарушения возникают в результате 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проверок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rgbClr val="0081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Размещение бюджетной и консолидированной финансовой отчетности </a:t>
            </a:r>
            <a:r>
              <a:rPr lang="ru-RU" sz="2000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позволяет обеспечивать общественный </a:t>
            </a:r>
            <a:r>
              <a:rPr lang="ru-RU" sz="2000" dirty="0">
                <a:solidFill>
                  <a:srgbClr val="008100"/>
                </a:solidFill>
                <a:latin typeface="Palatino Linotype" panose="02040502050505030304" pitchFamily="18" charset="0"/>
              </a:rPr>
              <a:t>контроль за расходованием бюджетных средств</a:t>
            </a:r>
          </a:p>
        </p:txBody>
      </p:sp>
      <p:pic>
        <p:nvPicPr>
          <p:cNvPr id="22" name="Рисунок 2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04" y="2809931"/>
            <a:ext cx="1066838" cy="878967"/>
          </a:xfrm>
          <a:prstGeom prst="rect">
            <a:avLst/>
          </a:prstGeom>
        </p:spPr>
      </p:pic>
      <p:pic>
        <p:nvPicPr>
          <p:cNvPr id="23" name="Рисунок 22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/>
          <a:stretch/>
        </p:blipFill>
        <p:spPr>
          <a:xfrm>
            <a:off x="7260416" y="2809931"/>
            <a:ext cx="1066838" cy="862211"/>
          </a:xfrm>
          <a:prstGeom prst="rect">
            <a:avLst/>
          </a:prstGeom>
        </p:spPr>
      </p:pic>
      <p:pic>
        <p:nvPicPr>
          <p:cNvPr id="24" name="Рисунок 2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28" y="2809931"/>
            <a:ext cx="1066838" cy="878967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217459" y="2518667"/>
            <a:ext cx="5069541" cy="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580965" y="16721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Размещается информация касательно всех этапов</a:t>
            </a:r>
          </a:p>
          <a:p>
            <a:pPr algn="ctr"/>
            <a:r>
              <a:rPr lang="ru-RU" dirty="0" smtClean="0">
                <a:solidFill>
                  <a:srgbClr val="008100"/>
                </a:solidFill>
                <a:latin typeface="Palatino Linotype" panose="02040502050505030304" pitchFamily="18" charset="0"/>
              </a:rPr>
              <a:t>расходования бюджетных средств 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785909" y="1326803"/>
            <a:ext cx="2400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https://budget.egov.kz/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33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2"/>
          <a:stretch/>
        </p:blipFill>
        <p:spPr>
          <a:xfrm>
            <a:off x="0" y="0"/>
            <a:ext cx="1220993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5" y="423984"/>
            <a:ext cx="3780028" cy="8131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0195" y="1547263"/>
            <a:ext cx="1087704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Цель </a:t>
            </a:r>
            <a:r>
              <a:rPr lang="ru-RU" sz="2400" b="1" dirty="0">
                <a:solidFill>
                  <a:srgbClr val="197942"/>
                </a:solidFill>
                <a:latin typeface="Palatino Linotype" panose="02040502050505030304" pitchFamily="18" charset="0"/>
              </a:rPr>
              <a:t>оценки </a:t>
            </a:r>
            <a:r>
              <a:rPr lang="ru-RU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государственных </a:t>
            </a:r>
            <a:r>
              <a:rPr lang="ru-RU" sz="2400" b="1" dirty="0">
                <a:solidFill>
                  <a:srgbClr val="197942"/>
                </a:solidFill>
                <a:latin typeface="Palatino Linotype" panose="02040502050505030304" pitchFamily="18" charset="0"/>
              </a:rPr>
              <a:t>органов </a:t>
            </a:r>
            <a:r>
              <a:rPr lang="en-US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–</a:t>
            </a:r>
            <a:r>
              <a:rPr lang="ru-RU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 определение </a:t>
            </a:r>
            <a:r>
              <a:rPr lang="ru-RU" sz="2400" b="1" dirty="0">
                <a:solidFill>
                  <a:srgbClr val="197942"/>
                </a:solidFill>
                <a:latin typeface="Palatino Linotype" panose="02040502050505030304" pitchFamily="18" charset="0"/>
              </a:rPr>
              <a:t>эффективности реализации возложенных на них целей и </a:t>
            </a:r>
            <a:r>
              <a:rPr lang="ru-RU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задач</a:t>
            </a:r>
            <a:endParaRPr lang="ru-RU" sz="2400" b="1" dirty="0">
              <a:solidFill>
                <a:srgbClr val="197942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9547" y="2625322"/>
            <a:ext cx="11441817" cy="3050021"/>
            <a:chOff x="3402105" y="2785243"/>
            <a:chExt cx="11441817" cy="305002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402105" y="3588495"/>
              <a:ext cx="1144181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endParaRPr lang="ru-RU" sz="2000" dirty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ru-RU" sz="2400" dirty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достижение целей и показателей бюджетных </a:t>
              </a:r>
              <a:r>
                <a:rPr lang="ru-RU" sz="2400" dirty="0" smtClean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программ</a:t>
              </a:r>
              <a:endParaRPr lang="en-US" sz="2400" dirty="0" smtClean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  <a:p>
              <a:endParaRPr lang="ru-RU" sz="2400" dirty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ru-RU" sz="2400" dirty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взаимодействие государственного органа </a:t>
              </a:r>
              <a:r>
                <a:rPr lang="ru-RU" sz="2400" dirty="0" smtClean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с гражданами</a:t>
              </a:r>
              <a:endParaRPr lang="en-US" sz="2400" dirty="0" smtClean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  <a:p>
              <a:endParaRPr lang="ru-RU" sz="2400" dirty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ru-RU" sz="2400" dirty="0" smtClean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организационное развитие государственного органа</a:t>
              </a:r>
              <a:endParaRPr lang="ru-RU" sz="2400" dirty="0">
                <a:solidFill>
                  <a:srgbClr val="299662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402105" y="2785243"/>
              <a:ext cx="85568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b="1" dirty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СИСТЕМА ОЦЕНКИ ОСУЩЕСТВЛЯЕТСЯ </a:t>
              </a:r>
            </a:p>
            <a:p>
              <a:pPr lvl="0"/>
              <a:r>
                <a:rPr lang="ru-RU" sz="2400" b="1" dirty="0">
                  <a:solidFill>
                    <a:srgbClr val="299662"/>
                  </a:solidFill>
                  <a:latin typeface="Palatino Linotype" panose="02040502050505030304" pitchFamily="18" charset="0"/>
                </a:rPr>
                <a:t>ПО СЛЕДУЮЩИМ БЛОКАМ ДЕЯТЕЛЬНОСТИ: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737533" y="2734561"/>
            <a:ext cx="3276600" cy="2831544"/>
          </a:xfrm>
          <a:prstGeom prst="rect">
            <a:avLst/>
          </a:prstGeom>
          <a:noFill/>
          <a:ln>
            <a:solidFill>
              <a:srgbClr val="14824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kk-KZ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ТОП 3</a:t>
            </a:r>
          </a:p>
          <a:p>
            <a:pPr lvl="0" algn="ctr"/>
            <a:r>
              <a:rPr lang="kk-KZ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по итогам</a:t>
            </a:r>
            <a:br>
              <a:rPr lang="kk-KZ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</a:br>
            <a:r>
              <a:rPr lang="kk-KZ" sz="24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2016 года</a:t>
            </a:r>
          </a:p>
          <a:p>
            <a:pPr lvl="0" algn="ctr"/>
            <a:r>
              <a:rPr lang="kk-KZ" sz="16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1 – Национальный банк</a:t>
            </a:r>
          </a:p>
          <a:p>
            <a:pPr lvl="0" algn="ctr"/>
            <a:r>
              <a:rPr lang="kk-KZ" sz="16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2 – Министерство энергетики</a:t>
            </a:r>
          </a:p>
          <a:p>
            <a:pPr lvl="0" algn="ctr"/>
            <a:r>
              <a:rPr lang="kk-KZ" sz="16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3 – Агентство по делам государственной службы</a:t>
            </a:r>
          </a:p>
          <a:p>
            <a:pPr lvl="0" algn="ctr"/>
            <a:r>
              <a:rPr lang="kk-KZ" sz="1600" b="1" dirty="0" smtClean="0">
                <a:solidFill>
                  <a:srgbClr val="197942"/>
                </a:solidFill>
                <a:latin typeface="Palatino Linotype" panose="02040502050505030304" pitchFamily="18" charset="0"/>
              </a:rPr>
              <a:t>и противодействию коррупции </a:t>
            </a:r>
          </a:p>
          <a:p>
            <a:pPr lvl="0" algn="ctr"/>
            <a:endParaRPr lang="ru-RU" sz="1050" b="1" dirty="0" smtClean="0">
              <a:solidFill>
                <a:srgbClr val="19794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57238" y="1114859"/>
            <a:ext cx="2715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https://evaluation.egov.kz/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68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404" y="289087"/>
            <a:ext cx="6885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001A58"/>
                </a:solidFill>
                <a:latin typeface="Palatino Linotype" panose="02040502050505030304" pitchFamily="18" charset="0"/>
                <a:cs typeface="Tahoma" pitchFamily="34" charset="0"/>
              </a:rPr>
              <a:t>БАРОМЕТР МИРОВОЙ КОРРУПЦИИ</a:t>
            </a:r>
          </a:p>
        </p:txBody>
      </p:sp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01A5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0" b="89758" l="5556" r="93889">
                        <a14:foregroundMark x1="57037" y1="49907" x2="57037" y2="49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7284" y="790265"/>
            <a:ext cx="4286244" cy="4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TextBox 66"/>
          <p:cNvSpPr txBox="1"/>
          <p:nvPr/>
        </p:nvSpPr>
        <p:spPr>
          <a:xfrm>
            <a:off x="2081322" y="4286172"/>
            <a:ext cx="7293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прогресс в  </a:t>
            </a:r>
            <a:r>
              <a:rPr lang="ru-RU" sz="2000" b="1" dirty="0">
                <a:solidFill>
                  <a:srgbClr val="001A58"/>
                </a:solidFill>
                <a:latin typeface="Palatino Linotype" panose="02040502050505030304" pitchFamily="18" charset="0"/>
              </a:rPr>
              <a:t>противодействии коррупции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88726" y="4924102"/>
            <a:ext cx="647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1A58"/>
                </a:solidFill>
                <a:latin typeface="Palatino Linotype" panose="02040502050505030304" pitchFamily="18" charset="0"/>
              </a:rPr>
              <a:t>доля граждан, </a:t>
            </a:r>
            <a:r>
              <a:rPr lang="ru-RU" sz="20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дававших </a:t>
            </a:r>
            <a:r>
              <a:rPr lang="ru-RU" sz="2000" b="1" dirty="0">
                <a:solidFill>
                  <a:srgbClr val="001A58"/>
                </a:solidFill>
                <a:latin typeface="Palatino Linotype" panose="02040502050505030304" pitchFamily="18" charset="0"/>
              </a:rPr>
              <a:t>взятки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67702" y="5562032"/>
            <a:ext cx="647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1A58"/>
                </a:solidFill>
                <a:latin typeface="Palatino Linotype" panose="02040502050505030304" pitchFamily="18" charset="0"/>
              </a:rPr>
              <a:t>доля граждан, </a:t>
            </a:r>
            <a:r>
              <a:rPr lang="ru-RU" sz="20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готовых активно </a:t>
            </a:r>
          </a:p>
          <a:p>
            <a:pPr algn="ctr"/>
            <a:r>
              <a:rPr lang="ru-RU" sz="20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противодействовать коррупции</a:t>
            </a:r>
            <a:endParaRPr lang="ru-RU" sz="2000" b="1" dirty="0">
              <a:solidFill>
                <a:srgbClr val="001A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02083" y="4105282"/>
            <a:ext cx="120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19%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456069" y="4101506"/>
            <a:ext cx="1208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476C7"/>
                </a:solidFill>
                <a:latin typeface="Palatino Linotype" panose="02040502050505030304" pitchFamily="18" charset="0"/>
              </a:rPr>
              <a:t>37%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456069" y="4739436"/>
            <a:ext cx="1208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476C7"/>
                </a:solidFill>
                <a:latin typeface="Palatino Linotype" panose="02040502050505030304" pitchFamily="18" charset="0"/>
              </a:rPr>
              <a:t>29%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02082" y="4797997"/>
            <a:ext cx="120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40%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02081" y="5533958"/>
            <a:ext cx="120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7%</a:t>
            </a:r>
            <a:endParaRPr lang="ru-RU" sz="40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56069" y="5538250"/>
            <a:ext cx="1208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476C7"/>
                </a:solidFill>
                <a:latin typeface="Palatino Linotype" panose="02040502050505030304" pitchFamily="18" charset="0"/>
              </a:rPr>
              <a:t>28%</a:t>
            </a:r>
            <a:endParaRPr lang="ru-RU" sz="4000" b="1" dirty="0">
              <a:solidFill>
                <a:srgbClr val="0476C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1404" y="1042035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</a:rPr>
              <a:t>По результатам исследования, отмечается снижение бытовой коррупции</a:t>
            </a:r>
            <a:endParaRPr lang="ru-RU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5"/>
          <a:stretch/>
        </p:blipFill>
        <p:spPr>
          <a:xfrm>
            <a:off x="7500356" y="289087"/>
            <a:ext cx="4476750" cy="947517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448265" y="2222792"/>
            <a:ext cx="27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2013</a:t>
            </a:r>
            <a:r>
              <a:rPr lang="en-US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 </a:t>
            </a:r>
            <a:r>
              <a:rPr lang="kk-KZ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год</a:t>
            </a:r>
            <a:endParaRPr lang="ru-RU" sz="4800" b="1" dirty="0">
              <a:solidFill>
                <a:srgbClr val="001A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84915" y="2222792"/>
            <a:ext cx="27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2016</a:t>
            </a:r>
            <a:r>
              <a:rPr lang="en-US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 </a:t>
            </a:r>
            <a:r>
              <a:rPr lang="kk-KZ" sz="4800" b="1" dirty="0" smtClean="0">
                <a:solidFill>
                  <a:srgbClr val="001A58"/>
                </a:solidFill>
                <a:latin typeface="Palatino Linotype" panose="02040502050505030304" pitchFamily="18" charset="0"/>
              </a:rPr>
              <a:t>год</a:t>
            </a:r>
            <a:endParaRPr lang="ru-RU" sz="4800" b="1" dirty="0">
              <a:solidFill>
                <a:srgbClr val="001A58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7840662" y="3319244"/>
            <a:ext cx="4351337" cy="3538756"/>
          </a:xfrm>
          <a:prstGeom prst="rect">
            <a:avLst/>
          </a:prstGeom>
          <a:solidFill>
            <a:schemeClr val="bg1"/>
          </a:solidFill>
          <a:ln w="28575">
            <a:solidFill>
              <a:srgbClr val="7F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-19116" y="484444"/>
            <a:ext cx="3770846" cy="696330"/>
            <a:chOff x="1" y="365174"/>
            <a:chExt cx="2788599" cy="759817"/>
          </a:xfrm>
        </p:grpSpPr>
        <p:sp>
          <p:nvSpPr>
            <p:cNvPr id="4" name="Пятиугольник 3"/>
            <p:cNvSpPr/>
            <p:nvPr/>
          </p:nvSpPr>
          <p:spPr>
            <a:xfrm>
              <a:off x="1" y="365174"/>
              <a:ext cx="2788599" cy="759817"/>
            </a:xfrm>
            <a:prstGeom prst="homePlate">
              <a:avLst/>
            </a:prstGeom>
            <a:solidFill>
              <a:srgbClr val="001D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1D58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H="1">
              <a:off x="7215" y="514249"/>
              <a:ext cx="2781385" cy="503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С</a:t>
              </a:r>
              <a:r>
                <a:rPr lang="en-US" sz="2400" dirty="0" smtClean="0">
                  <a:solidFill>
                    <a:schemeClr val="bg1"/>
                  </a:solidFill>
                  <a:latin typeface="Palatino Linotype" panose="02040502050505030304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ALL-CENTER 1424</a:t>
              </a:r>
              <a:endParaRPr lang="ru-RU" sz="2400" dirty="0" smtClean="0">
                <a:solidFill>
                  <a:schemeClr val="bg1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1" y="2208374"/>
            <a:ext cx="1138213" cy="11382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540458"/>
            <a:ext cx="7840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Поступило обращений в с</a:t>
            </a:r>
            <a:r>
              <a:rPr lang="en-US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all-</a:t>
            </a:r>
            <a:r>
              <a:rPr lang="kk-KZ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центр</a:t>
            </a: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2282" y="2112631"/>
            <a:ext cx="6478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2016</a:t>
            </a:r>
            <a:endParaRPr lang="ru-RU" sz="4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37377" y="2112631"/>
            <a:ext cx="1267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2017</a:t>
            </a:r>
            <a:endParaRPr lang="ru-RU" sz="4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7377" y="2917100"/>
            <a:ext cx="18480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9153</a:t>
            </a:r>
            <a:endParaRPr lang="ru-RU" sz="44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4081" y="3293405"/>
            <a:ext cx="6478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1424</a:t>
            </a:r>
            <a:endParaRPr lang="ru-RU" sz="4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885590" y="2589863"/>
            <a:ext cx="1700319" cy="1351626"/>
            <a:chOff x="3973511" y="2295722"/>
            <a:chExt cx="1700319" cy="135162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973511" y="3247238"/>
              <a:ext cx="17003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k-KZ" sz="2000" b="1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на 13</a:t>
              </a:r>
              <a:r>
                <a:rPr lang="ru-RU" sz="2000" b="1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%</a:t>
              </a:r>
              <a:endParaRPr lang="ru-RU" sz="2000" b="1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51625" y="2295722"/>
              <a:ext cx="8709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b="1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&lt;</a:t>
              </a:r>
              <a:endParaRPr lang="ru-RU" sz="8000" b="1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0" y="4306218"/>
            <a:ext cx="7840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Поощрено </a:t>
            </a:r>
          </a:p>
          <a:p>
            <a:pPr algn="ctr"/>
            <a:r>
              <a:rPr lang="kk-KZ" sz="16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за сообщение о фактах коррупции</a:t>
            </a:r>
            <a:endParaRPr lang="ru-RU" sz="1600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24746" y="5055025"/>
            <a:ext cx="8899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28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443401" y="5055025"/>
            <a:ext cx="1181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126 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/>
          <a:stretch/>
        </p:blipFill>
        <p:spPr>
          <a:xfrm>
            <a:off x="753143" y="5124406"/>
            <a:ext cx="1164250" cy="160586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850727" y="4761527"/>
            <a:ext cx="1700319" cy="1356435"/>
            <a:chOff x="3929844" y="2295722"/>
            <a:chExt cx="1700319" cy="135643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929844" y="3252047"/>
              <a:ext cx="17003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k-KZ" sz="2000" b="1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в 4 раза</a:t>
              </a:r>
              <a:endParaRPr lang="ru-RU" sz="2000" b="1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151625" y="2295722"/>
              <a:ext cx="8709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b="1" dirty="0" smtClean="0">
                  <a:solidFill>
                    <a:srgbClr val="001D58"/>
                  </a:solidFill>
                  <a:latin typeface="Palatino Linotype" panose="02040502050505030304" pitchFamily="18" charset="0"/>
                </a:rPr>
                <a:t>&lt;</a:t>
              </a:r>
              <a:endParaRPr lang="ru-RU" sz="8000" b="1" dirty="0">
                <a:solidFill>
                  <a:srgbClr val="001D58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698615" y="5232621"/>
            <a:ext cx="1700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лиц</a:t>
            </a: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12134" y="6327447"/>
            <a:ext cx="1700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на сумму</a:t>
            </a:r>
            <a:endParaRPr lang="ru-RU" sz="20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57508" y="6204337"/>
            <a:ext cx="2047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2,9 </a:t>
            </a:r>
            <a:r>
              <a:rPr lang="kk-KZ" sz="28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млн</a:t>
            </a:r>
            <a:r>
              <a:rPr lang="kk-KZ" sz="20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 ₸</a:t>
            </a:r>
            <a:endParaRPr lang="ru-RU" sz="1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938598" y="6209580"/>
            <a:ext cx="2047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18 </a:t>
            </a:r>
            <a:r>
              <a:rPr lang="kk-KZ" sz="28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млн</a:t>
            </a:r>
            <a:r>
              <a:rPr lang="kk-KZ" sz="2000" b="1" dirty="0">
                <a:solidFill>
                  <a:srgbClr val="001D58"/>
                </a:solidFill>
                <a:latin typeface="Palatino Linotype" panose="02040502050505030304" pitchFamily="18" charset="0"/>
              </a:rPr>
              <a:t> ₸</a:t>
            </a:r>
            <a:endParaRPr lang="ru-RU" sz="1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339464" y="1958028"/>
            <a:ext cx="1175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I </a:t>
            </a:r>
            <a:r>
              <a:rPr lang="kk-KZ" sz="1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полугодие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283664" y="1952389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1D58"/>
                </a:solidFill>
                <a:latin typeface="Palatino Linotype" panose="02040502050505030304" pitchFamily="18" charset="0"/>
              </a:rPr>
              <a:t>I</a:t>
            </a:r>
            <a:r>
              <a:rPr lang="en-US" sz="1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 </a:t>
            </a:r>
            <a:r>
              <a:rPr lang="kk-KZ" sz="1400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полугодие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297054" y="2922993"/>
            <a:ext cx="18480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1D58"/>
                </a:solidFill>
                <a:latin typeface="Palatino Linotype" panose="02040502050505030304" pitchFamily="18" charset="0"/>
              </a:rPr>
              <a:t>8458</a:t>
            </a:r>
            <a:endParaRPr lang="ru-RU" sz="4400" b="1" dirty="0">
              <a:solidFill>
                <a:srgbClr val="001D58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833265" y="0"/>
            <a:ext cx="4372803" cy="3319975"/>
            <a:chOff x="7840663" y="0"/>
            <a:chExt cx="4372803" cy="3319975"/>
          </a:xfrm>
        </p:grpSpPr>
        <p:pic>
          <p:nvPicPr>
            <p:cNvPr id="8" name="Рисунок 15"/>
            <p:cNvPicPr>
              <a:picLocks noChangeAspect="1"/>
            </p:cNvPicPr>
            <p:nvPr/>
          </p:nvPicPr>
          <p:blipFill rotWithShape="1">
            <a:blip r:embed="rId4" cstate="print"/>
            <a:srcRect b="51857"/>
            <a:stretch/>
          </p:blipFill>
          <p:spPr bwMode="auto">
            <a:xfrm>
              <a:off x="7840663" y="0"/>
              <a:ext cx="4351337" cy="3319975"/>
            </a:xfrm>
            <a:prstGeom prst="rect">
              <a:avLst/>
            </a:prstGeom>
            <a:noFill/>
            <a:ln w="9525">
              <a:solidFill>
                <a:srgbClr val="001D58"/>
              </a:solidFill>
              <a:miter lim="800000"/>
              <a:headEnd/>
              <a:tailEnd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9809739" y="126609"/>
              <a:ext cx="2382261" cy="1613904"/>
            </a:xfrm>
            <a:prstGeom prst="rect">
              <a:avLst/>
            </a:prstGeom>
            <a:solidFill>
              <a:srgbClr val="D7D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604854" y="811520"/>
              <a:ext cx="994448" cy="542415"/>
            </a:xfrm>
            <a:prstGeom prst="rect">
              <a:avLst/>
            </a:prstGeom>
            <a:solidFill>
              <a:srgbClr val="D7D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217295" y="155446"/>
              <a:ext cx="126789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k-KZ" sz="4000" b="1" dirty="0" smtClean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1424</a:t>
              </a:r>
              <a:endParaRPr lang="ru-RU" sz="4000" b="1" dirty="0">
                <a:solidFill>
                  <a:srgbClr val="C0000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489023" y="717505"/>
              <a:ext cx="27244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b="1" dirty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с</a:t>
              </a:r>
              <a:r>
                <a:rPr lang="en-US" b="1" dirty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all-</a:t>
              </a:r>
              <a:r>
                <a:rPr lang="kk-KZ" b="1" dirty="0" smtClean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центр</a:t>
              </a:r>
            </a:p>
            <a:p>
              <a:pPr algn="ctr"/>
              <a:r>
                <a:rPr lang="kk-KZ" b="1" dirty="0" smtClean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антикоррупционной службы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7840663" y="3493555"/>
            <a:ext cx="4351337" cy="9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2000" b="1" dirty="0" smtClean="0">
                <a:solidFill>
                  <a:srgbClr val="E11A21"/>
                </a:solidFill>
                <a:latin typeface="Palatino Linotype" panose="02040502050505030304" pitchFamily="18" charset="0"/>
              </a:rPr>
              <a:t>ОКАЖИ СОДЕЙСТВИЕ СНИЖЕНИЮ КОРРУПЦИИ</a:t>
            </a:r>
            <a:endParaRPr lang="ru-RU" sz="2000" b="1" dirty="0">
              <a:solidFill>
                <a:srgbClr val="E11A2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34" y="4255869"/>
            <a:ext cx="4391324" cy="24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2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9057</TotalTime>
  <Words>1007</Words>
  <Application>Microsoft Office PowerPoint</Application>
  <PresentationFormat>Широкоэкранный</PresentationFormat>
  <Paragraphs>327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ArialUnicodeMS</vt:lpstr>
      <vt:lpstr>Calibri</vt:lpstr>
      <vt:lpstr>Calibri Light</vt:lpstr>
      <vt:lpstr>Palatino Linotype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деятельности  по профилактике коррупции за I полугодие 2017 года</dc:title>
  <dc:creator>Рауан Шакратова</dc:creator>
  <cp:lastModifiedBy>Рауан Шакратова</cp:lastModifiedBy>
  <cp:revision>428</cp:revision>
  <cp:lastPrinted>2017-08-16T02:56:14Z</cp:lastPrinted>
  <dcterms:created xsi:type="dcterms:W3CDTF">2017-07-12T14:58:11Z</dcterms:created>
  <dcterms:modified xsi:type="dcterms:W3CDTF">2017-10-27T07:08:45Z</dcterms:modified>
</cp:coreProperties>
</file>