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5" r:id="rId3"/>
    <p:sldId id="302" r:id="rId4"/>
    <p:sldId id="286" r:id="rId5"/>
    <p:sldId id="260" r:id="rId6"/>
    <p:sldId id="301" r:id="rId7"/>
    <p:sldId id="262" r:id="rId8"/>
    <p:sldId id="287" r:id="rId9"/>
    <p:sldId id="284" r:id="rId10"/>
    <p:sldId id="264" r:id="rId11"/>
    <p:sldId id="266" r:id="rId12"/>
    <p:sldId id="296" r:id="rId13"/>
    <p:sldId id="291" r:id="rId14"/>
    <p:sldId id="269" r:id="rId15"/>
    <p:sldId id="270" r:id="rId16"/>
    <p:sldId id="297" r:id="rId17"/>
    <p:sldId id="272" r:id="rId18"/>
    <p:sldId id="273" r:id="rId19"/>
    <p:sldId id="274" r:id="rId20"/>
    <p:sldId id="306" r:id="rId21"/>
    <p:sldId id="303" r:id="rId22"/>
    <p:sldId id="299" r:id="rId23"/>
    <p:sldId id="294" r:id="rId24"/>
    <p:sldId id="257" r:id="rId25"/>
    <p:sldId id="293" r:id="rId26"/>
    <p:sldId id="304" r:id="rId27"/>
    <p:sldId id="283" r:id="rId28"/>
  </p:sldIdLst>
  <p:sldSz cx="10693400" cy="7561263"/>
  <p:notesSz cx="6797675" cy="9928225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E2F"/>
    <a:srgbClr val="383435"/>
    <a:srgbClr val="434343"/>
    <a:srgbClr val="FFFFFF"/>
    <a:srgbClr val="E6E7E9"/>
    <a:srgbClr val="1E6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278" y="54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5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67026-1BD2-49E1-BFAC-D0F7641A48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51718-46B5-45F9-975A-A4802FB463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8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9ABFD-E2E5-4330-8C58-90362DBA97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D851-049E-4FBF-BDFC-F1419C8A02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93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4"/>
            <a:ext cx="9089390" cy="1501751"/>
          </a:xfrm>
        </p:spPr>
        <p:txBody>
          <a:bodyPr anchor="t"/>
          <a:lstStyle>
            <a:lvl1pPr algn="l">
              <a:defRPr sz="441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4063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110D-1587-4544-9C1D-A9C744751F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B83EE-54D9-4E01-BEEE-7C3D23E5AA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67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7"/>
            <a:ext cx="4722918" cy="4990084"/>
          </a:xfrm>
        </p:spPr>
        <p:txBody>
          <a:bodyPr/>
          <a:lstStyle>
            <a:lvl1pPr>
              <a:defRPr sz="3087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7"/>
            <a:ext cx="4722918" cy="4990084"/>
          </a:xfrm>
        </p:spPr>
        <p:txBody>
          <a:bodyPr/>
          <a:lstStyle>
            <a:lvl1pPr>
              <a:defRPr sz="3087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23AF8-07F7-45B3-8F8B-198C1FFDB4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A855B-286C-4FEC-BE7E-85AF2D0F7B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26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1" y="1692533"/>
            <a:ext cx="4726631" cy="70536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1" y="2397901"/>
            <a:ext cx="4726631" cy="435647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61EA4-E793-4CD3-A1EF-49AE07C144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D3B2A-5839-45ED-A50D-1FCAA8CDAF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08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B5603-BA08-4243-8390-6F092F1405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A9ABD-15BD-41CB-A912-1DA01BCC51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57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147AE-9B85-44DC-8C87-9A101026C8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3C708-78CC-4958-9910-5201B52598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14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1050"/>
            <a:ext cx="3518055" cy="128121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3"/>
            <a:ext cx="5977908" cy="645332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2" y="1582267"/>
            <a:ext cx="3518055" cy="5172114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342E4-E0BC-4074-B3B7-9988749B27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1CEF0-0F7E-45E0-A195-92E01DF134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7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3B156-7C67-44E0-83CF-E0A21424DFA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90F97-878C-48D6-B5C3-B855B70FEC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4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4AEE3-EC78-4CBD-A644-FD1574AFA8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27F7F-EF40-42A6-986F-4004FAE095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64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4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4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CF0AE-121D-44E2-B09E-D0C409AD91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A532C-9B29-4BA1-9188-8D4689A86B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1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639" y="1944575"/>
            <a:ext cx="5537918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781" y="1944575"/>
            <a:ext cx="553791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AB3DB-DA0E-4988-855D-74FDA0A757F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F93A7-C20A-45C0-A3B8-C859AC438F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34670" y="302801"/>
            <a:ext cx="9624060" cy="12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34670" y="1764297"/>
            <a:ext cx="9624060" cy="499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3"/>
            <a:ext cx="2495127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008126">
              <a:defRPr/>
            </a:pPr>
            <a:fld id="{F17E8A27-3E6D-4D53-8958-B64D299C922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126">
                <a:defRPr/>
              </a:pPr>
              <a:t>27.10.2017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3"/>
            <a:ext cx="338624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008126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3"/>
            <a:ext cx="2495127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008126">
              <a:defRPr/>
            </a:pPr>
            <a:fld id="{BE37646C-DB3F-404B-8F0F-2A4ABBA814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126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1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5pPr>
      <a:lvl6pPr marL="504063" algn="ctr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6pPr>
      <a:lvl7pPr marL="1008126" algn="ctr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7pPr>
      <a:lvl8pPr marL="1512189" algn="ctr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8pPr>
      <a:lvl9pPr marL="2016252" algn="ctr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pitchFamily="34" charset="0"/>
        </a:defRPr>
      </a:lvl9pPr>
    </p:titleStyle>
    <p:bodyStyle>
      <a:lvl1pPr marL="378047" indent="-37804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19102" indent="-31503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87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bg1"/>
            </a:gs>
            <a:gs pos="0">
              <a:schemeClr val="accent1">
                <a:lumMod val="40000"/>
                <a:lumOff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6" t="4756" r="20268"/>
          <a:stretch/>
        </p:blipFill>
        <p:spPr>
          <a:xfrm>
            <a:off x="0" y="0"/>
            <a:ext cx="10707493" cy="7618234"/>
          </a:xfrm>
          <a:prstGeom prst="rect">
            <a:avLst/>
          </a:prstGeom>
          <a:noFill/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305859" y="6956317"/>
            <a:ext cx="10081683" cy="424666"/>
          </a:xfrm>
          <a:prstGeom prst="rect">
            <a:avLst/>
          </a:prstGeom>
        </p:spPr>
        <p:txBody>
          <a:bodyPr vert="horz" lIns="100817" tIns="50408" rIns="100817" bIns="5040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1985" b="1" dirty="0">
                <a:solidFill>
                  <a:srgbClr val="67676A"/>
                </a:solidFill>
                <a:latin typeface="Palatino Linotype" panose="02040502050505030304" pitchFamily="18" charset="0"/>
                <a:ea typeface="Iowan Old Style Roman" charset="0"/>
                <a:cs typeface="Iowan Old Style Roman" charset="0"/>
              </a:rPr>
              <a:t>АСТАНА, 2017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9734" y="601649"/>
            <a:ext cx="9934937" cy="2876510"/>
            <a:chOff x="299907" y="2128257"/>
            <a:chExt cx="9934937" cy="287651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299907" y="2128257"/>
              <a:ext cx="9934937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08126" fontAlgn="base">
                <a:spcBef>
                  <a:spcPct val="0"/>
                </a:spcBef>
                <a:spcAft>
                  <a:spcPct val="0"/>
                </a:spcAft>
              </a:pPr>
              <a:r>
                <a:rPr lang="kk-KZ" sz="4000" dirty="0" smtClean="0">
                  <a:solidFill>
                    <a:srgbClr val="67676A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ИНИЦИАТИВЫ И ДОСТИЖЕНИЯ</a:t>
              </a:r>
            </a:p>
            <a:p>
              <a:pPr defTabSz="1008126" fontAlgn="base">
                <a:spcBef>
                  <a:spcPct val="0"/>
                </a:spcBef>
                <a:spcAft>
                  <a:spcPct val="0"/>
                </a:spcAft>
              </a:pPr>
              <a:r>
                <a:rPr lang="kk-KZ" sz="4000" dirty="0" smtClean="0">
                  <a:solidFill>
                    <a:srgbClr val="67676A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РЕСПУБЛИКИ КАЗАХСТАН</a:t>
              </a:r>
            </a:p>
            <a:p>
              <a:pPr defTabSz="1008126" fontAlgn="base">
                <a:spcBef>
                  <a:spcPct val="0"/>
                </a:spcBef>
                <a:spcAft>
                  <a:spcPct val="0"/>
                </a:spcAft>
              </a:pPr>
              <a:r>
                <a:rPr lang="kk-KZ" sz="4000" dirty="0" smtClean="0">
                  <a:solidFill>
                    <a:srgbClr val="67676A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В ПОСТРОЕНИИ ГОСУДАРСТВА </a:t>
              </a:r>
            </a:p>
            <a:p>
              <a:pPr defTabSz="1008126" fontAlgn="base">
                <a:spcBef>
                  <a:spcPct val="0"/>
                </a:spcBef>
                <a:spcAft>
                  <a:spcPct val="0"/>
                </a:spcAft>
              </a:pPr>
              <a:r>
                <a:rPr lang="kk-KZ" sz="4000" dirty="0" smtClean="0">
                  <a:solidFill>
                    <a:srgbClr val="67676A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СВОБОДНОГО ОТ КОРРУПЦИИ</a:t>
              </a:r>
              <a:endParaRPr lang="ru-RU" sz="4000" dirty="0">
                <a:solidFill>
                  <a:srgbClr val="67676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305859" y="5004767"/>
              <a:ext cx="9433048" cy="0"/>
            </a:xfrm>
            <a:prstGeom prst="line">
              <a:avLst/>
            </a:prstGeom>
            <a:ln w="76200">
              <a:solidFill>
                <a:srgbClr val="1E62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327009" y="3615459"/>
            <a:ext cx="9410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rgbClr val="67676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АГЕНТСТВО РК ПО ДЕЛАМ ГОСУДАРСТВЕННОЙ СЛУЖБЫ И ПРОТИВОДЕЙСТВИЮ КОРРУПЦИИ</a:t>
            </a:r>
            <a:endParaRPr lang="ru-RU" sz="1800" dirty="0">
              <a:solidFill>
                <a:srgbClr val="67676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0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0693400" cy="756585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-794"/>
            <a:ext cx="10687050" cy="7562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986" y="2196455"/>
            <a:ext cx="1008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 </a:t>
            </a:r>
            <a:r>
              <a:rPr lang="ru-RU" sz="2800" b="1" dirty="0" smtClean="0">
                <a:solidFill>
                  <a:srgbClr val="0070C0"/>
                </a:solidFill>
              </a:rPr>
              <a:t>2015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Г. </a:t>
            </a:r>
            <a:r>
              <a:rPr lang="ru-RU" b="1" dirty="0" smtClean="0"/>
              <a:t>СОЗДАН МЕЖДУНАРОДНЫЙ ФИНАНСОВЫЙ ЦЕНТР «АСТАНА»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1916" y="2988543"/>
            <a:ext cx="929128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 </a:t>
            </a:r>
            <a:r>
              <a:rPr lang="ru-RU" sz="2800" b="1" dirty="0" smtClean="0">
                <a:solidFill>
                  <a:srgbClr val="0070C0"/>
                </a:solidFill>
              </a:rPr>
              <a:t>2018 </a:t>
            </a:r>
            <a:r>
              <a:rPr lang="ru-RU" b="1" dirty="0" smtClean="0">
                <a:solidFill>
                  <a:srgbClr val="0070C0"/>
                </a:solidFill>
              </a:rPr>
              <a:t>Г. </a:t>
            </a:r>
            <a:r>
              <a:rPr lang="ru-RU" b="1" dirty="0" smtClean="0"/>
              <a:t>ВНЕДРЯЕТСЯ </a:t>
            </a:r>
            <a:r>
              <a:rPr lang="kk-KZ" b="1" dirty="0" smtClean="0"/>
              <a:t>НЕЗАВИСИМЫЙ СУД</a:t>
            </a:r>
            <a:r>
              <a:rPr lang="ru-RU" b="1" dirty="0" smtClean="0"/>
              <a:t> НА ПРИНЦИПАХ АНГЛИЙСКОГО ПРАВА И СТАНДАРТАХ ВЕДУЩИХ МИРОВЫХ ФИНАНСОВЫХ ЦЕНТРОВ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1916" y="4068663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ПРИВЛЕЧЕНИЕ ПОРЯДКА </a:t>
            </a:r>
            <a:r>
              <a:rPr lang="ru-RU" sz="2800" b="1" dirty="0" smtClean="0">
                <a:solidFill>
                  <a:srgbClr val="0070C0"/>
                </a:solidFill>
              </a:rPr>
              <a:t>500</a:t>
            </a:r>
            <a:r>
              <a:rPr lang="ru-RU" sz="2800" b="1" dirty="0" smtClean="0"/>
              <a:t> </a:t>
            </a:r>
            <a:r>
              <a:rPr lang="ru-RU" b="1" dirty="0" smtClean="0"/>
              <a:t>ИНОСТРАННЫХ СУДЕЙ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4756" y="4968973"/>
            <a:ext cx="77462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ПЕРЕДАЧА ПРАВА ПО РАССМОТРЕНИЮ «ИНВЕСТИЦИОННЫХ СПОРОВ», ЗАЩИТА МЕЖДУНАРОДНЫХ ИНВЕСТОРОВ</a:t>
            </a:r>
          </a:p>
        </p:txBody>
      </p:sp>
    </p:spTree>
    <p:extLst>
      <p:ext uri="{BB962C8B-B14F-4D97-AF65-F5344CB8AC3E}">
        <p14:creationId xmlns:p14="http://schemas.microsoft.com/office/powerpoint/2010/main" val="3172675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3968"/>
            <a:ext cx="10677525" cy="7553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2924" y="4644727"/>
            <a:ext cx="5760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35</a:t>
            </a:r>
            <a:endParaRPr lang="ru-RU" sz="16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156" y="4428703"/>
            <a:ext cx="936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200" b="1" dirty="0" smtClean="0">
                <a:solidFill>
                  <a:srgbClr val="C00000"/>
                </a:solidFill>
              </a:rPr>
              <a:t>111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8548" y="1996981"/>
            <a:ext cx="936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200" b="1" dirty="0" smtClean="0">
                <a:solidFill>
                  <a:srgbClr val="00B050"/>
                </a:solidFill>
              </a:rPr>
              <a:t>68</a:t>
            </a:r>
            <a:endParaRPr lang="ru-RU" sz="22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724" y="4386579"/>
            <a:ext cx="936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200" b="1" dirty="0" smtClean="0">
                <a:solidFill>
                  <a:srgbClr val="C00000"/>
                </a:solidFill>
              </a:rPr>
              <a:t>36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00391" y="2204730"/>
            <a:ext cx="366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200" b="1" dirty="0" smtClean="0">
                <a:solidFill>
                  <a:srgbClr val="00B050"/>
                </a:solidFill>
              </a:rPr>
              <a:t>9</a:t>
            </a:r>
            <a:endParaRPr lang="ru-RU" sz="2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20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" y="-794"/>
            <a:ext cx="10696575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0" y="6973687"/>
            <a:ext cx="597188" cy="587576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marL="391146" marR="0" lvl="0" indent="-391146" algn="l" defTabSz="10430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" y="-794"/>
            <a:ext cx="10696575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" y="3968"/>
            <a:ext cx="10696575" cy="7553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156" y="6444927"/>
            <a:ext cx="9433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ПОЭТАПНЫЙ ПЕРЕХОД НА ПОКАМЕРНОЕ СОДЕРЖАНИЕ ОСУЖДЕННЫХ;</a:t>
            </a:r>
          </a:p>
          <a:p>
            <a:endParaRPr lang="ru-RU" sz="400" b="1" dirty="0" smtClean="0">
              <a:solidFill>
                <a:srgbClr val="0070C0"/>
              </a:solidFill>
            </a:endParaRPr>
          </a:p>
          <a:p>
            <a:r>
              <a:rPr lang="ru-RU" sz="1600" b="1" dirty="0" smtClean="0">
                <a:solidFill>
                  <a:srgbClr val="0070C0"/>
                </a:solidFill>
              </a:rPr>
              <a:t>ЗАКРЫТО 8 УЧРЕЖДЕНИЙ УИС;</a:t>
            </a:r>
          </a:p>
          <a:p>
            <a:endParaRPr lang="ru-RU" sz="400" b="1" dirty="0" smtClean="0">
              <a:solidFill>
                <a:srgbClr val="0070C0"/>
              </a:solidFill>
            </a:endParaRPr>
          </a:p>
          <a:p>
            <a:r>
              <a:rPr lang="ru-RU" sz="1600" b="1" dirty="0" smtClean="0">
                <a:solidFill>
                  <a:srgbClr val="0070C0"/>
                </a:solidFill>
              </a:rPr>
              <a:t>ПРОБАЦИЯ И РЕСОЦИАЛИЗАЦИЯ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48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" y="-794"/>
            <a:ext cx="10696575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0686909" cy="75612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0686909" cy="75612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3968"/>
            <a:ext cx="10687050" cy="7553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8188" y="6012879"/>
            <a:ext cx="936000" cy="504000"/>
          </a:xfrm>
          <a:prstGeom prst="rect">
            <a:avLst/>
          </a:prstGeom>
          <a:solidFill>
            <a:srgbClr val="EAEB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383435"/>
                </a:solidFill>
              </a:rPr>
              <a:t>3088</a:t>
            </a:r>
            <a:endParaRPr lang="ru-RU" sz="2800" b="1" dirty="0">
              <a:solidFill>
                <a:srgbClr val="38343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4892" y="6012879"/>
            <a:ext cx="1296144" cy="504000"/>
          </a:xfrm>
          <a:prstGeom prst="rect">
            <a:avLst/>
          </a:prstGeom>
          <a:solidFill>
            <a:srgbClr val="EAEB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302E2F"/>
                </a:solidFill>
              </a:rPr>
              <a:t>412240</a:t>
            </a:r>
            <a:endParaRPr lang="ru-RU" sz="2800" b="1" dirty="0">
              <a:solidFill>
                <a:srgbClr val="302E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82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" y="-794"/>
            <a:ext cx="10696575" cy="7562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890" y="523520"/>
            <a:ext cx="9969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/>
              <a:t>КЛЮЧЕВЫЕ НАПРАВЛЕНИЯ СОВРЕМЕННОГО ГОСУДАРСТВА </a:t>
            </a:r>
            <a:endParaRPr lang="ru-RU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624415" y="1921397"/>
            <a:ext cx="7252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ТРАНСПАРЕНТНОЕ ПОДОТЧЕТНОЕ ГОСУДАРСТВО</a:t>
            </a:r>
            <a:endParaRPr lang="en-US" sz="2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687" y="2648783"/>
            <a:ext cx="96645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ФОРМИРОВАНИЕ СОВРЕМЕННОГО ГОСУДАРСТВЕННОГО АППАРАТА</a:t>
            </a:r>
            <a:endParaRPr lang="en-US" sz="2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687" y="3386569"/>
            <a:ext cx="7252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ОБЕСПЕЧЕНИЕ ВЕРХОВЕНСТВА ЗАКОНА</a:t>
            </a:r>
            <a:endParaRPr lang="en-US" sz="2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687" y="4109773"/>
            <a:ext cx="7252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АНТИКОРРУПЦИОННАЯ ПОЛИТИКА</a:t>
            </a:r>
            <a:endParaRPr lang="en-US" sz="2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180" y="4911807"/>
            <a:ext cx="7252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МЕЖДУНАРОДНОЕ СОТРУДНИЧЕСТВО </a:t>
            </a:r>
            <a:endParaRPr lang="en-US" sz="2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398" y="5907217"/>
            <a:ext cx="864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ОСНОВНАЯ ЦЕЛЬ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ru-RU" b="1" dirty="0"/>
              <a:t>ОБЕСПЕЧЕНИЕ ПРОЗРАЧНОСТИ, ИСКОРЕНЕНИЕ КОРРУПЦИИ И ПРОТЕКЦИОНИЗМА</a:t>
            </a:r>
            <a:endParaRPr lang="ru-RU" b="1" strike="sngStrike" dirty="0"/>
          </a:p>
        </p:txBody>
      </p:sp>
    </p:spTree>
    <p:extLst>
      <p:ext uri="{BB962C8B-B14F-4D97-AF65-F5344CB8AC3E}">
        <p14:creationId xmlns:p14="http://schemas.microsoft.com/office/powerpoint/2010/main" val="2582849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7938"/>
            <a:ext cx="10696575" cy="75533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03205" y="4307965"/>
            <a:ext cx="43152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800" b="1" dirty="0"/>
              <a:t>7</a:t>
            </a:r>
            <a:endParaRPr lang="ru-RU" sz="3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39609" y="4307965"/>
            <a:ext cx="92525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800" b="1" dirty="0" smtClean="0">
                <a:solidFill>
                  <a:schemeClr val="accent6">
                    <a:lumMod val="75000"/>
                  </a:schemeClr>
                </a:solidFill>
              </a:rPr>
              <a:t>167</a:t>
            </a:r>
            <a:endParaRPr lang="ru-RU" sz="3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20750" y="5254812"/>
            <a:ext cx="105028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k-KZ" sz="3800" b="1" dirty="0" smtClean="0">
                <a:solidFill>
                  <a:schemeClr val="accent6">
                    <a:lumMod val="75000"/>
                  </a:schemeClr>
                </a:solidFill>
              </a:rPr>
              <a:t>21,5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88882" y="5739994"/>
            <a:ext cx="1114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k-KZ" sz="2400" b="1" dirty="0">
                <a:solidFill>
                  <a:schemeClr val="accent6">
                    <a:lumMod val="75000"/>
                  </a:schemeClr>
                </a:solidFill>
              </a:rPr>
              <a:t>млн.тг.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09480" y="5293718"/>
            <a:ext cx="92525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k-KZ" sz="3800" b="1" dirty="0" smtClean="0"/>
              <a:t>870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58668" y="5732239"/>
            <a:ext cx="1032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k-KZ" sz="2400" b="1" dirty="0" smtClean="0"/>
              <a:t>тыс.тг</a:t>
            </a:r>
            <a:r>
              <a:rPr lang="kk-KZ" sz="2400" b="1" dirty="0"/>
              <a:t>.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435753" y="4372070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 smtClean="0">
                <a:solidFill>
                  <a:srgbClr val="00B050"/>
                </a:solidFill>
              </a:rPr>
              <a:t>в 25 р.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04970" y="5510616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 smtClean="0">
                <a:solidFill>
                  <a:srgbClr val="00B050"/>
                </a:solidFill>
              </a:rPr>
              <a:t>в 24 р.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16450" y="327657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/>
              <a:t>2015 год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03084" y="327657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/>
              <a:t>2016 год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4002" y="1521254"/>
            <a:ext cx="7580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ОКАЖИ СОДЕЙСТВИЕ СНИЖЕНИЮ КОРРУПЦИИ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4586" y="1950814"/>
            <a:ext cx="6758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РАЗОРВИ ЦЕПЬ КОРРУПЦИИ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555" y="1258959"/>
            <a:ext cx="34575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17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" y="-794"/>
            <a:ext cx="10696575" cy="7562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4252" y="3060551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С 2001 ГОДА </a:t>
            </a:r>
            <a:r>
              <a:rPr lang="ru-RU" sz="2800" b="1" dirty="0" smtClean="0">
                <a:solidFill>
                  <a:schemeClr val="bg1"/>
                </a:solidFill>
              </a:rPr>
              <a:t>10 931 </a:t>
            </a:r>
            <a:r>
              <a:rPr lang="ru-RU" b="1" dirty="0" smtClean="0">
                <a:solidFill>
                  <a:schemeClr val="bg1"/>
                </a:solidFill>
              </a:rPr>
              <a:t>ДОЛЖНОСТНОЕ ЛИЦО ПРИВЛЕЧЕНО К ОТВЕТСТВЕННОСТИ ЗА КОРРУПЦИЮ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6620" y="2628503"/>
            <a:ext cx="360040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26620" y="2412479"/>
            <a:ext cx="360040" cy="584775"/>
          </a:xfrm>
          <a:prstGeom prst="rect">
            <a:avLst/>
          </a:prstGeom>
          <a:solidFill>
            <a:srgbClr val="E6E7E9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9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18676" y="3492599"/>
            <a:ext cx="612000" cy="584775"/>
          </a:xfrm>
          <a:prstGeom prst="rect">
            <a:avLst/>
          </a:prstGeom>
          <a:solidFill>
            <a:srgbClr val="E6E7E9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15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25074" y="3429374"/>
            <a:ext cx="108000" cy="6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79074" y="2292270"/>
            <a:ext cx="53801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k-KZ" sz="2400" dirty="0" smtClean="0">
                <a:solidFill>
                  <a:srgbClr val="434343"/>
                </a:solidFill>
                <a:latin typeface="+mj-lt"/>
              </a:rPr>
              <a:t>МИНИСТРОВ, ПРЕДСЕДАТЕЛЕЙ </a:t>
            </a:r>
            <a:br>
              <a:rPr lang="kk-KZ" sz="2400" dirty="0" smtClean="0">
                <a:solidFill>
                  <a:srgbClr val="434343"/>
                </a:solidFill>
                <a:latin typeface="+mj-lt"/>
              </a:rPr>
            </a:br>
            <a:r>
              <a:rPr lang="kk-KZ" sz="2400" dirty="0" smtClean="0">
                <a:solidFill>
                  <a:srgbClr val="434343"/>
                </a:solidFill>
                <a:latin typeface="+mj-lt"/>
              </a:rPr>
              <a:t>И ЗАМ. ПРЕДСЕДАТЕЛЕЙ АГЕНТСТВ  </a:t>
            </a:r>
            <a:endParaRPr lang="ru-RU" sz="2400" dirty="0">
              <a:solidFill>
                <a:srgbClr val="434343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0676" y="3365132"/>
            <a:ext cx="53801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k-KZ" sz="2400" dirty="0" smtClean="0">
                <a:solidFill>
                  <a:srgbClr val="434343"/>
                </a:solidFill>
                <a:latin typeface="+mj-lt"/>
              </a:rPr>
              <a:t>АКИМОВ ОБЛАСТЕЙ</a:t>
            </a:r>
          </a:p>
          <a:p>
            <a:r>
              <a:rPr lang="kk-KZ" sz="2400" dirty="0" smtClean="0">
                <a:solidFill>
                  <a:srgbClr val="434343"/>
                </a:solidFill>
                <a:latin typeface="+mj-lt"/>
              </a:rPr>
              <a:t>И ГОРОДОВ</a:t>
            </a:r>
            <a:endParaRPr lang="ru-RU" sz="2400" dirty="0">
              <a:solidFill>
                <a:srgbClr val="43434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4505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3968"/>
            <a:ext cx="10677525" cy="7553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4972" y="4140671"/>
            <a:ext cx="50405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tx2"/>
                </a:solidFill>
              </a:rPr>
              <a:t>61</a:t>
            </a:r>
            <a:endParaRPr lang="ru-RU" sz="23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5052" y="4294559"/>
            <a:ext cx="1800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B050"/>
                </a:solidFill>
              </a:rPr>
              <a:t>УЛУЧШЕНИЕ</a:t>
            </a:r>
            <a:endParaRPr lang="ru-RU" sz="13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1076" y="4522063"/>
            <a:ext cx="3980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B050"/>
                </a:solidFill>
              </a:rPr>
              <a:t>НА</a:t>
            </a:r>
            <a:endParaRPr lang="ru-RU" sz="13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48215" y="4440753"/>
            <a:ext cx="571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38</a:t>
            </a:r>
            <a:endParaRPr lang="ru-RU" sz="13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5119" y="4694669"/>
            <a:ext cx="9880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B050"/>
                </a:solidFill>
              </a:rPr>
              <a:t>ПОЗИЦИЙ</a:t>
            </a:r>
            <a:endParaRPr lang="ru-RU" sz="13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2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8" y="0"/>
            <a:ext cx="10686909" cy="7561263"/>
          </a:xfrm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0" y="6973687"/>
            <a:ext cx="597188" cy="587576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marL="391146" marR="0" lvl="0" indent="-391146" algn="l" defTabSz="10430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0236" y="5292799"/>
            <a:ext cx="41044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70236" y="526318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АССОЦИИРОВАННЫЙ ЧЛЕН 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7937" y="3968"/>
            <a:ext cx="10677525" cy="7553325"/>
            <a:chOff x="7937" y="3968"/>
            <a:chExt cx="10677525" cy="7553325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7" y="3968"/>
              <a:ext cx="10677525" cy="7553325"/>
            </a:xfrm>
            <a:prstGeom prst="rect">
              <a:avLst/>
            </a:prstGeom>
          </p:spPr>
        </p:pic>
        <p:grpSp>
          <p:nvGrpSpPr>
            <p:cNvPr id="30" name="Группа 29"/>
            <p:cNvGrpSpPr/>
            <p:nvPr/>
          </p:nvGrpSpPr>
          <p:grpSpPr>
            <a:xfrm>
              <a:off x="386222" y="2320439"/>
              <a:ext cx="10177164" cy="4508505"/>
              <a:chOff x="386222" y="2320439"/>
              <a:chExt cx="10177164" cy="450850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86222" y="2320439"/>
                <a:ext cx="316835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ПРИНЯТА АНТИКОРРУПЦИОННАЯ СТРАТЕГИЯ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86222" y="2819700"/>
                <a:ext cx="3168352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СОЗДАН НЕЗАВИСИМЫЙ УПОЛНОМОЧЕННЫЙ ОРГАН В СФЕРЕ ПРОТИВОДЕЙСТВИЯ КОРРУПЦИИ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86222" y="3524828"/>
                <a:ext cx="316835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СОЗДАНА ВНЕШНЯЯ СПЕЦИАЛЬНАЯ МОНИТОРИНГОВАЯ ГРУППА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86222" y="4003333"/>
                <a:ext cx="316835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ЗАКОН </a:t>
                </a:r>
                <a:r>
                  <a:rPr lang="ru-RU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«О ПРОТИВОДЕЙСТВИИ КОРРУПЦИИ»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86222" y="4500711"/>
                <a:ext cx="30162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ЗАКОН </a:t>
                </a:r>
                <a:r>
                  <a:rPr lang="ru-RU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«О ГОСУДАРСТВЕННОЙ СЛУЖБЕ»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86222" y="5008542"/>
                <a:ext cx="2944254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ЗАКОН </a:t>
                </a:r>
                <a:r>
                  <a:rPr lang="ru-RU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«О ГОСУДАРСТВЕННОМ АУДИТЕ И ФИНАНСОВОМ КОНТРОЛЕ»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6222" y="5476594"/>
                <a:ext cx="329130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ЗАКОН </a:t>
                </a:r>
                <a:r>
                  <a:rPr lang="ru-RU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«О ВЫСШЕМ СУДЕБНОМ СОВЕТЕ»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86222" y="5813282"/>
                <a:ext cx="316835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ЗАКОН </a:t>
                </a:r>
                <a:r>
                  <a:rPr lang="ru-RU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«О ГОСУДАРСТВЕННЫХ ЗАКУПКАХ»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86223" y="6321113"/>
                <a:ext cx="301626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ЭТИЧЕСКИЙ КОДЕКС ГОСУДАРСТВЕННЫХ СЛУЖАЩИХ И ДР.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2039" y="2344530"/>
                <a:ext cx="324036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УСТАНОВЛЕНИЕ УГОЛОВНОЙ ОТВЕТСТВЕННОСТИ ЮРИДИЧЕСКИХ ЛИЦ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882039" y="2847900"/>
                <a:ext cx="324036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КРИМИНАЛИЗАЦИЯ ОБЕЩАНИЯ</a:t>
                </a:r>
              </a:p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/ПРЕДЛОЖЕНИЯ ВЗЯТКИ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82039" y="3399483"/>
                <a:ext cx="324036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СОВЕРШЕНСТВОВАНИЕ ЗАКОНА</a:t>
                </a:r>
              </a:p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«О ДОСТУПЕ К ИНФОРМАЦИИ»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2039" y="3862075"/>
                <a:ext cx="3240360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ПРИСОЕДИНЕНИЕ К КОНВЕНЦИИ СОВЕТА ЕВРОПЫ ОБ ОТМЫВАНИИ, ВЫЯВЛЕНИИ, ИЗЪЯТИИ, КОНФИСКАЦИИ ДОХОДОВ ОТ ПРЕСТУПНОЙ ДЕЯТЕЛЬНОСТИ И ФИНАНСИРОВАНИИ ТЕРРОРИЗМА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882039" y="4946701"/>
                <a:ext cx="324036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ПРОЗРАЧНОСТЬ ОПЛАТЫ ТРУДА ГОСУДАРСТВЕННЫХ СЛУЖАЩИХ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882039" y="5489937"/>
                <a:ext cx="324036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ДЕКЛАРАЦИЯ РАСХОДОВ ГОСУДАРСТВЕННЫХ СЛУЖАЩИХ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882039" y="6016467"/>
                <a:ext cx="3484921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ПРОЕКТЫ ЗАКОНА «ОБ АДМИНИСТРАТИВНЫХ ПРОЦЕДУРАХ» И АДМИНИСТРАТИВНОГО ПРОЦЕССУАЛЬНОГО КОДЕКСА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318973" y="2412479"/>
                <a:ext cx="3240360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УСТРАНЕНИЕ АДМИНИСТРАТИВНОЙ ОТВЕТСТВЕННОСТИ ЗА КОРРУПЦИОННЫЕ ПРАВОНАРУШЕНИЯ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318973" y="3110781"/>
                <a:ext cx="324036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УСОВЕРШЕНСТВОВАНИЕ ПРОЦЕДУРЫ СНЯТИЯ НЕПРИКОСНОВЕННОСТИ ДЛЯ ПРИВЛЕЧЕНИЯ К УГОЛОВНОЙ ОТВЕТСТВЕННОСТИ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323026" y="4097898"/>
                <a:ext cx="3240360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3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УСИЛЕНИЕ ПРАВИЛ ДОБРОПОРЯДОЧНОСТИ ДЛЯ ПОЛИТИЧЕСКИХ СЛУЖАЩИХ</a:t>
                </a:r>
                <a:endPara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35" name="Группа 34"/>
          <p:cNvGrpSpPr/>
          <p:nvPr/>
        </p:nvGrpSpPr>
        <p:grpSpPr>
          <a:xfrm>
            <a:off x="450155" y="1409997"/>
            <a:ext cx="3243498" cy="720080"/>
            <a:chOff x="450155" y="1476375"/>
            <a:chExt cx="3243498" cy="72008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450155" y="1476375"/>
              <a:ext cx="2763639" cy="720080"/>
            </a:xfrm>
            <a:prstGeom prst="rect">
              <a:avLst/>
            </a:prstGeom>
            <a:solidFill>
              <a:srgbClr val="00B050">
                <a:alpha val="89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8339" y="1638536"/>
              <a:ext cx="296531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ИСПОЛНЕННЫЕ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925503" y="1405921"/>
            <a:ext cx="2764036" cy="738664"/>
            <a:chOff x="496757" y="1472299"/>
            <a:chExt cx="2764036" cy="738664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496757" y="1475368"/>
              <a:ext cx="2764036" cy="72008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6207" y="1472299"/>
              <a:ext cx="24451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НА СТАДИИ ИСПОЛНЕНИЯ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7193691" y="1298625"/>
            <a:ext cx="2965314" cy="1015663"/>
            <a:chOff x="269041" y="1375138"/>
            <a:chExt cx="2965314" cy="101566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66160" y="1446381"/>
              <a:ext cx="2764036" cy="919332"/>
            </a:xfrm>
            <a:prstGeom prst="rect">
              <a:avLst/>
            </a:prstGeom>
            <a:solidFill>
              <a:schemeClr val="accent6">
                <a:lumMod val="75000"/>
                <a:alpha val="74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9041" y="1375138"/>
              <a:ext cx="29653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ТРЕБУЮТ ДОПОЛНИТЕЛЬНОЙ ПРОРАБОТКИ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00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794"/>
            <a:ext cx="10706100" cy="7562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092" y="163843"/>
            <a:ext cx="950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/>
              <a:t>ПЕРСПЕКТИВЫ ДАЛЬНЕЙШЕГО СОВЕРШЕНСТВОВАНИЯ АНТИКОРРУПЦИОННОЙ ПОЛИТИКИ </a:t>
            </a:r>
            <a:endParaRPr lang="en-US" sz="3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44016" y="1949602"/>
            <a:ext cx="6245798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ИМПЛЕМЕНТАЦИЯ МЕЖДУНАРОДНЫХ СТАНДАРТОВ КОНВЕНЦИИ ООН ПРОТИВ КОРРУПЦИИ И ОЭСР</a:t>
            </a:r>
            <a:endParaRPr lang="ru-RU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7341" y="4656187"/>
            <a:ext cx="6245798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СОТРУДНИЧЕСТВО В РАМКАХ МЕЖГОСУДАРСТВЕННОГО СОВЕТА ПО ПРОТИВОДЕЙСТВИЮ КОРРУПЦИИ СНГ</a:t>
            </a:r>
            <a:endParaRPr lang="ru-RU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5305" y="3646537"/>
            <a:ext cx="6245798" cy="46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ВСТУПЛЕНИЕ В ГРЕКО</a:t>
            </a:r>
            <a:endParaRPr lang="ru-RU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56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0693400" cy="756585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3968"/>
            <a:ext cx="10677525" cy="75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2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0686909" cy="75612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" y="3968"/>
            <a:ext cx="10696575" cy="7553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4492" y="5250829"/>
            <a:ext cx="1512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/>
              <a:t>2014 год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46700" y="5250829"/>
            <a:ext cx="1512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/>
              <a:t>2017 год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20543" y="2615872"/>
            <a:ext cx="1512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400" b="1" dirty="0" smtClean="0">
                <a:solidFill>
                  <a:srgbClr val="00B050"/>
                </a:solidFill>
              </a:rPr>
              <a:t>47,1</a:t>
            </a:r>
            <a:r>
              <a:rPr lang="ru-RU" sz="3400" b="1" dirty="0" smtClean="0">
                <a:solidFill>
                  <a:srgbClr val="00B050"/>
                </a:solidFill>
              </a:rPr>
              <a:t>%</a:t>
            </a:r>
            <a:endParaRPr lang="ru-RU" sz="34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0716" y="4212679"/>
            <a:ext cx="1512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400" b="1" dirty="0" smtClean="0">
                <a:solidFill>
                  <a:srgbClr val="00B050"/>
                </a:solidFill>
              </a:rPr>
              <a:t>24</a:t>
            </a:r>
            <a:r>
              <a:rPr lang="ru-RU" sz="3400" b="1" dirty="0" smtClean="0">
                <a:solidFill>
                  <a:srgbClr val="00B050"/>
                </a:solidFill>
              </a:rPr>
              <a:t>%</a:t>
            </a:r>
            <a:endParaRPr lang="ru-RU" sz="3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2484" y="2615871"/>
            <a:ext cx="1512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400" b="1" dirty="0" smtClean="0">
                <a:solidFill>
                  <a:schemeClr val="accent1"/>
                </a:solidFill>
              </a:rPr>
              <a:t>10,6</a:t>
            </a:r>
            <a:r>
              <a:rPr lang="ru-RU" sz="3400" b="1" dirty="0" smtClean="0">
                <a:solidFill>
                  <a:schemeClr val="accent1"/>
                </a:solidFill>
              </a:rPr>
              <a:t>%</a:t>
            </a:r>
            <a:endParaRPr lang="ru-RU" sz="3400" b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3965" y="4212678"/>
            <a:ext cx="1512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400" b="1" dirty="0" smtClean="0">
                <a:solidFill>
                  <a:schemeClr val="accent1"/>
                </a:solidFill>
              </a:rPr>
              <a:t>4,6</a:t>
            </a:r>
            <a:r>
              <a:rPr lang="ru-RU" sz="3400" b="1" dirty="0" smtClean="0">
                <a:solidFill>
                  <a:schemeClr val="accent1"/>
                </a:solidFill>
              </a:rPr>
              <a:t>%</a:t>
            </a:r>
            <a:endParaRPr lang="ru-RU" sz="3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81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0686909" cy="75612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3968"/>
            <a:ext cx="10677525" cy="7553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8988" y="4284687"/>
            <a:ext cx="25922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700" b="1" dirty="0" smtClean="0">
                <a:solidFill>
                  <a:schemeClr val="bg2"/>
                </a:solidFill>
              </a:rPr>
              <a:t>ОТЧЕТЫ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8988" y="4500711"/>
            <a:ext cx="25922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700" b="1" dirty="0" smtClean="0">
                <a:solidFill>
                  <a:schemeClr val="bg2"/>
                </a:solidFill>
              </a:rPr>
              <a:t>ГОСОРГАНОВ</a:t>
            </a:r>
          </a:p>
        </p:txBody>
      </p:sp>
    </p:spTree>
    <p:extLst>
      <p:ext uri="{BB962C8B-B14F-4D97-AF65-F5344CB8AC3E}">
        <p14:creationId xmlns:p14="http://schemas.microsoft.com/office/powerpoint/2010/main" val="1791650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0686909" cy="75612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0686909" cy="756126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764" y="2988543"/>
            <a:ext cx="819150" cy="2190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356</Words>
  <Application>Microsoft Office PowerPoint</Application>
  <PresentationFormat>Произвольный</PresentationFormat>
  <Paragraphs>90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Helvetica</vt:lpstr>
      <vt:lpstr>Iowan Old Style Roman</vt:lpstr>
      <vt:lpstr>Palatino Linotype</vt:lpstr>
      <vt:lpstr>Times New Roman</vt:lpstr>
      <vt:lpstr>Verdana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Дана</dc:creator>
  <cp:lastModifiedBy>Рауан Шакратова</cp:lastModifiedBy>
  <cp:revision>101</cp:revision>
  <cp:lastPrinted>2017-09-08T12:21:53Z</cp:lastPrinted>
  <dcterms:created xsi:type="dcterms:W3CDTF">2017-09-07T03:49:58Z</dcterms:created>
  <dcterms:modified xsi:type="dcterms:W3CDTF">2017-10-27T07:02:39Z</dcterms:modified>
</cp:coreProperties>
</file>